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sldIdLst>
    <p:sldId id="472" r:id="rId2"/>
    <p:sldId id="473" r:id="rId3"/>
    <p:sldId id="474" r:id="rId4"/>
    <p:sldId id="475" r:id="rId5"/>
    <p:sldId id="478" r:id="rId6"/>
    <p:sldId id="418" r:id="rId7"/>
    <p:sldId id="440" r:id="rId8"/>
    <p:sldId id="477" r:id="rId9"/>
    <p:sldId id="441" r:id="rId10"/>
    <p:sldId id="444" r:id="rId11"/>
    <p:sldId id="442" r:id="rId12"/>
    <p:sldId id="452" r:id="rId13"/>
    <p:sldId id="454" r:id="rId14"/>
    <p:sldId id="443" r:id="rId15"/>
    <p:sldId id="419" r:id="rId16"/>
    <p:sldId id="455" r:id="rId17"/>
    <p:sldId id="456" r:id="rId18"/>
    <p:sldId id="445" r:id="rId19"/>
    <p:sldId id="446" r:id="rId20"/>
    <p:sldId id="457" r:id="rId21"/>
    <p:sldId id="458" r:id="rId22"/>
    <p:sldId id="447" r:id="rId23"/>
    <p:sldId id="448" r:id="rId24"/>
    <p:sldId id="459" r:id="rId25"/>
    <p:sldId id="460" r:id="rId26"/>
    <p:sldId id="450" r:id="rId27"/>
    <p:sldId id="451" r:id="rId28"/>
    <p:sldId id="461" r:id="rId29"/>
    <p:sldId id="462" r:id="rId30"/>
    <p:sldId id="463" r:id="rId31"/>
    <p:sldId id="476" r:id="rId32"/>
    <p:sldId id="470" r:id="rId33"/>
    <p:sldId id="471" r:id="rId34"/>
    <p:sldId id="449" r:id="rId35"/>
    <p:sldId id="464" r:id="rId36"/>
    <p:sldId id="465" r:id="rId37"/>
    <p:sldId id="466" r:id="rId38"/>
    <p:sldId id="467" r:id="rId39"/>
    <p:sldId id="468" r:id="rId40"/>
    <p:sldId id="469" r:id="rId41"/>
    <p:sldId id="420" r:id="rId42"/>
    <p:sldId id="439" r:id="rId43"/>
    <p:sldId id="421" r:id="rId44"/>
    <p:sldId id="430" r:id="rId45"/>
    <p:sldId id="422" r:id="rId46"/>
    <p:sldId id="431" r:id="rId47"/>
    <p:sldId id="423" r:id="rId48"/>
    <p:sldId id="432" r:id="rId49"/>
    <p:sldId id="424" r:id="rId50"/>
    <p:sldId id="433" r:id="rId51"/>
    <p:sldId id="425" r:id="rId52"/>
    <p:sldId id="434" r:id="rId53"/>
    <p:sldId id="426" r:id="rId54"/>
    <p:sldId id="435" r:id="rId55"/>
    <p:sldId id="427" r:id="rId56"/>
    <p:sldId id="436" r:id="rId57"/>
    <p:sldId id="428" r:id="rId58"/>
    <p:sldId id="437" r:id="rId59"/>
    <p:sldId id="429" r:id="rId60"/>
    <p:sldId id="438" r:id="rId61"/>
    <p:sldId id="417" r:id="rId62"/>
    <p:sldId id="350" r:id="rId63"/>
    <p:sldId id="355" r:id="rId64"/>
    <p:sldId id="360" r:id="rId65"/>
    <p:sldId id="414" r:id="rId66"/>
    <p:sldId id="365" r:id="rId67"/>
    <p:sldId id="380" r:id="rId68"/>
    <p:sldId id="361" r:id="rId69"/>
    <p:sldId id="362" r:id="rId70"/>
    <p:sldId id="363" r:id="rId71"/>
    <p:sldId id="364" r:id="rId72"/>
    <p:sldId id="366" r:id="rId73"/>
    <p:sldId id="415" r:id="rId74"/>
    <p:sldId id="416" r:id="rId75"/>
    <p:sldId id="379" r:id="rId76"/>
    <p:sldId id="357" r:id="rId77"/>
    <p:sldId id="372" r:id="rId78"/>
    <p:sldId id="378" r:id="rId79"/>
    <p:sldId id="370" r:id="rId80"/>
    <p:sldId id="367" r:id="rId81"/>
    <p:sldId id="376" r:id="rId82"/>
    <p:sldId id="395" r:id="rId83"/>
    <p:sldId id="390" r:id="rId84"/>
    <p:sldId id="394" r:id="rId85"/>
    <p:sldId id="393" r:id="rId86"/>
    <p:sldId id="391" r:id="rId87"/>
    <p:sldId id="392" r:id="rId88"/>
    <p:sldId id="389" r:id="rId89"/>
    <p:sldId id="397" r:id="rId90"/>
    <p:sldId id="404" r:id="rId91"/>
    <p:sldId id="405" r:id="rId92"/>
    <p:sldId id="399" r:id="rId93"/>
    <p:sldId id="400" r:id="rId94"/>
    <p:sldId id="401" r:id="rId95"/>
    <p:sldId id="402" r:id="rId96"/>
    <p:sldId id="403" r:id="rId97"/>
    <p:sldId id="413" r:id="rId98"/>
    <p:sldId id="408" r:id="rId99"/>
    <p:sldId id="409" r:id="rId100"/>
    <p:sldId id="410" r:id="rId101"/>
    <p:sldId id="411" r:id="rId102"/>
    <p:sldId id="412" r:id="rId103"/>
    <p:sldId id="368" r:id="rId104"/>
    <p:sldId id="369" r:id="rId105"/>
    <p:sldId id="354" r:id="rId106"/>
    <p:sldId id="307" r:id="rId107"/>
    <p:sldId id="303" r:id="rId108"/>
    <p:sldId id="304" r:id="rId109"/>
    <p:sldId id="305" r:id="rId110"/>
    <p:sldId id="306" r:id="rId111"/>
    <p:sldId id="310" r:id="rId112"/>
    <p:sldId id="311" r:id="rId113"/>
    <p:sldId id="332" r:id="rId114"/>
    <p:sldId id="315" r:id="rId115"/>
    <p:sldId id="316" r:id="rId116"/>
    <p:sldId id="333" r:id="rId117"/>
    <p:sldId id="317" r:id="rId118"/>
    <p:sldId id="318" r:id="rId119"/>
    <p:sldId id="312" r:id="rId120"/>
    <p:sldId id="319" r:id="rId121"/>
    <p:sldId id="308" r:id="rId122"/>
    <p:sldId id="323" r:id="rId123"/>
    <p:sldId id="325" r:id="rId124"/>
    <p:sldId id="326" r:id="rId125"/>
    <p:sldId id="327" r:id="rId126"/>
    <p:sldId id="309" r:id="rId127"/>
    <p:sldId id="320" r:id="rId128"/>
    <p:sldId id="321" r:id="rId129"/>
    <p:sldId id="322" r:id="rId130"/>
    <p:sldId id="331" r:id="rId131"/>
    <p:sldId id="328" r:id="rId132"/>
    <p:sldId id="329" r:id="rId133"/>
    <p:sldId id="334" r:id="rId134"/>
    <p:sldId id="330" r:id="rId135"/>
    <p:sldId id="338" r:id="rId136"/>
    <p:sldId id="349" r:id="rId137"/>
    <p:sldId id="341" r:id="rId138"/>
    <p:sldId id="344" r:id="rId139"/>
    <p:sldId id="339" r:id="rId140"/>
    <p:sldId id="340" r:id="rId141"/>
    <p:sldId id="335" r:id="rId142"/>
    <p:sldId id="345" r:id="rId143"/>
    <p:sldId id="373" r:id="rId144"/>
    <p:sldId id="336" r:id="rId145"/>
    <p:sldId id="337" r:id="rId146"/>
    <p:sldId id="342" r:id="rId147"/>
    <p:sldId id="343" r:id="rId148"/>
    <p:sldId id="281" r:id="rId149"/>
    <p:sldId id="259" r:id="rId150"/>
    <p:sldId id="260" r:id="rId151"/>
    <p:sldId id="268" r:id="rId152"/>
    <p:sldId id="261" r:id="rId153"/>
    <p:sldId id="256" r:id="rId154"/>
    <p:sldId id="258" r:id="rId155"/>
    <p:sldId id="271" r:id="rId156"/>
    <p:sldId id="288" r:id="rId157"/>
    <p:sldId id="275" r:id="rId158"/>
    <p:sldId id="289" r:id="rId159"/>
    <p:sldId id="277" r:id="rId160"/>
    <p:sldId id="290" r:id="rId161"/>
    <p:sldId id="278" r:id="rId162"/>
    <p:sldId id="300" r:id="rId163"/>
    <p:sldId id="299" r:id="rId164"/>
    <p:sldId id="298" r:id="rId165"/>
    <p:sldId id="279" r:id="rId166"/>
    <p:sldId id="291" r:id="rId167"/>
    <p:sldId id="280" r:id="rId168"/>
    <p:sldId id="301" r:id="rId169"/>
    <p:sldId id="292" r:id="rId170"/>
    <p:sldId id="293" r:id="rId171"/>
    <p:sldId id="294" r:id="rId172"/>
    <p:sldId id="295" r:id="rId173"/>
    <p:sldId id="296" r:id="rId174"/>
    <p:sldId id="313" r:id="rId175"/>
    <p:sldId id="297" r:id="rId1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808085-5119-4861-A56F-31F565F0F60C}">
          <p14:sldIdLst>
            <p14:sldId id="472"/>
            <p14:sldId id="473"/>
            <p14:sldId id="474"/>
            <p14:sldId id="475"/>
            <p14:sldId id="478"/>
            <p14:sldId id="418"/>
            <p14:sldId id="440"/>
            <p14:sldId id="477"/>
            <p14:sldId id="441"/>
            <p14:sldId id="444"/>
            <p14:sldId id="442"/>
            <p14:sldId id="452"/>
            <p14:sldId id="454"/>
            <p14:sldId id="443"/>
            <p14:sldId id="419"/>
            <p14:sldId id="455"/>
            <p14:sldId id="456"/>
            <p14:sldId id="445"/>
            <p14:sldId id="446"/>
            <p14:sldId id="457"/>
            <p14:sldId id="458"/>
            <p14:sldId id="447"/>
            <p14:sldId id="448"/>
            <p14:sldId id="459"/>
            <p14:sldId id="460"/>
            <p14:sldId id="450"/>
            <p14:sldId id="451"/>
            <p14:sldId id="461"/>
            <p14:sldId id="462"/>
            <p14:sldId id="463"/>
            <p14:sldId id="476"/>
            <p14:sldId id="470"/>
            <p14:sldId id="471"/>
            <p14:sldId id="449"/>
            <p14:sldId id="464"/>
            <p14:sldId id="465"/>
            <p14:sldId id="466"/>
            <p14:sldId id="467"/>
            <p14:sldId id="468"/>
            <p14:sldId id="469"/>
            <p14:sldId id="420"/>
            <p14:sldId id="439"/>
            <p14:sldId id="421"/>
            <p14:sldId id="430"/>
            <p14:sldId id="422"/>
            <p14:sldId id="431"/>
            <p14:sldId id="423"/>
            <p14:sldId id="432"/>
            <p14:sldId id="424"/>
            <p14:sldId id="433"/>
            <p14:sldId id="425"/>
            <p14:sldId id="434"/>
            <p14:sldId id="426"/>
            <p14:sldId id="435"/>
            <p14:sldId id="427"/>
            <p14:sldId id="436"/>
            <p14:sldId id="428"/>
            <p14:sldId id="437"/>
            <p14:sldId id="429"/>
            <p14:sldId id="438"/>
          </p14:sldIdLst>
        </p14:section>
        <p14:section name="4th September 2020" id="{263E8B66-B994-4FA1-9DD3-791C8052687C}">
          <p14:sldIdLst>
            <p14:sldId id="417"/>
            <p14:sldId id="350"/>
            <p14:sldId id="355"/>
            <p14:sldId id="360"/>
            <p14:sldId id="414"/>
            <p14:sldId id="365"/>
            <p14:sldId id="380"/>
            <p14:sldId id="361"/>
            <p14:sldId id="362"/>
            <p14:sldId id="363"/>
            <p14:sldId id="364"/>
            <p14:sldId id="366"/>
            <p14:sldId id="415"/>
            <p14:sldId id="416"/>
            <p14:sldId id="379"/>
            <p14:sldId id="357"/>
            <p14:sldId id="372"/>
            <p14:sldId id="378"/>
            <p14:sldId id="370"/>
            <p14:sldId id="367"/>
            <p14:sldId id="376"/>
            <p14:sldId id="395"/>
            <p14:sldId id="390"/>
            <p14:sldId id="394"/>
            <p14:sldId id="393"/>
            <p14:sldId id="391"/>
            <p14:sldId id="392"/>
            <p14:sldId id="389"/>
            <p14:sldId id="397"/>
            <p14:sldId id="404"/>
            <p14:sldId id="405"/>
            <p14:sldId id="399"/>
            <p14:sldId id="400"/>
            <p14:sldId id="401"/>
            <p14:sldId id="402"/>
            <p14:sldId id="403"/>
            <p14:sldId id="413"/>
            <p14:sldId id="408"/>
            <p14:sldId id="409"/>
            <p14:sldId id="410"/>
            <p14:sldId id="411"/>
            <p14:sldId id="412"/>
            <p14:sldId id="368"/>
            <p14:sldId id="369"/>
          </p14:sldIdLst>
        </p14:section>
        <p14:section name="28th August 2020" id="{3DB5B53A-1CC3-4634-8D52-45EE33D51C07}">
          <p14:sldIdLst>
            <p14:sldId id="354"/>
            <p14:sldId id="307"/>
            <p14:sldId id="303"/>
            <p14:sldId id="304"/>
            <p14:sldId id="305"/>
            <p14:sldId id="306"/>
            <p14:sldId id="310"/>
            <p14:sldId id="311"/>
            <p14:sldId id="332"/>
            <p14:sldId id="315"/>
            <p14:sldId id="316"/>
            <p14:sldId id="333"/>
            <p14:sldId id="317"/>
            <p14:sldId id="318"/>
            <p14:sldId id="312"/>
            <p14:sldId id="319"/>
            <p14:sldId id="308"/>
            <p14:sldId id="323"/>
            <p14:sldId id="325"/>
            <p14:sldId id="326"/>
            <p14:sldId id="327"/>
            <p14:sldId id="309"/>
            <p14:sldId id="320"/>
            <p14:sldId id="321"/>
            <p14:sldId id="322"/>
            <p14:sldId id="331"/>
            <p14:sldId id="328"/>
            <p14:sldId id="329"/>
            <p14:sldId id="334"/>
            <p14:sldId id="330"/>
            <p14:sldId id="338"/>
            <p14:sldId id="349"/>
            <p14:sldId id="341"/>
            <p14:sldId id="344"/>
            <p14:sldId id="339"/>
            <p14:sldId id="340"/>
            <p14:sldId id="335"/>
            <p14:sldId id="345"/>
            <p14:sldId id="373"/>
            <p14:sldId id="336"/>
            <p14:sldId id="337"/>
            <p14:sldId id="342"/>
            <p14:sldId id="343"/>
          </p14:sldIdLst>
        </p14:section>
        <p14:section name="17th August 2020" id="{A7361AB1-1B39-44AB-B966-170F454E01F5}">
          <p14:sldIdLst>
            <p14:sldId id="281"/>
            <p14:sldId id="259"/>
            <p14:sldId id="260"/>
            <p14:sldId id="268"/>
            <p14:sldId id="261"/>
            <p14:sldId id="256"/>
            <p14:sldId id="258"/>
            <p14:sldId id="271"/>
            <p14:sldId id="288"/>
            <p14:sldId id="275"/>
            <p14:sldId id="289"/>
            <p14:sldId id="277"/>
            <p14:sldId id="290"/>
            <p14:sldId id="278"/>
            <p14:sldId id="300"/>
            <p14:sldId id="299"/>
            <p14:sldId id="298"/>
            <p14:sldId id="279"/>
            <p14:sldId id="291"/>
            <p14:sldId id="280"/>
            <p14:sldId id="301"/>
          </p14:sldIdLst>
        </p14:section>
        <p14:section name="SI" id="{FC36FA58-D02B-40E8-9E70-CBC27323E632}">
          <p14:sldIdLst>
            <p14:sldId id="292"/>
            <p14:sldId id="293"/>
            <p14:sldId id="294"/>
            <p14:sldId id="295"/>
            <p14:sldId id="296"/>
            <p14:sldId id="313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9" autoAdjust="0"/>
  </p:normalViewPr>
  <p:slideViewPr>
    <p:cSldViewPr>
      <p:cViewPr varScale="1">
        <p:scale>
          <a:sx n="86" d="100"/>
          <a:sy n="86" d="100"/>
        </p:scale>
        <p:origin x="86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9008A-A985-4858-82A7-91C5637A5E5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ADCCC-E53F-4127-8D1D-4AFB057C1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8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0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ADCCC-E53F-4127-8D1D-4AFB057C1909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97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6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264.png"/><Relationship Id="rId7" Type="http://schemas.openxmlformats.org/officeDocument/2006/relationships/image" Target="../media/image530.png"/><Relationship Id="rId12" Type="http://schemas.openxmlformats.org/officeDocument/2006/relationships/image" Target="../media/image26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268.png"/><Relationship Id="rId5" Type="http://schemas.openxmlformats.org/officeDocument/2006/relationships/image" Target="../media/image511.png"/><Relationship Id="rId15" Type="http://schemas.openxmlformats.org/officeDocument/2006/relationships/image" Target="../media/image611.png"/><Relationship Id="rId10" Type="http://schemas.openxmlformats.org/officeDocument/2006/relationships/image" Target="../media/image267.png"/><Relationship Id="rId4" Type="http://schemas.openxmlformats.org/officeDocument/2006/relationships/image" Target="../media/image500.png"/><Relationship Id="rId9" Type="http://schemas.openxmlformats.org/officeDocument/2006/relationships/image" Target="../media/image266.png"/><Relationship Id="rId14" Type="http://schemas.openxmlformats.org/officeDocument/2006/relationships/image" Target="../media/image6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27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8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1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1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0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710.pn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2.png"/><Relationship Id="rId4" Type="http://schemas.openxmlformats.org/officeDocument/2006/relationships/image" Target="../media/image4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128.png"/><Relationship Id="rId4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3" Type="http://schemas.openxmlformats.org/officeDocument/2006/relationships/image" Target="../media/image20.png"/><Relationship Id="rId7" Type="http://schemas.openxmlformats.org/officeDocument/2006/relationships/image" Target="../media/image6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1113.png"/><Relationship Id="rId4" Type="http://schemas.openxmlformats.org/officeDocument/2006/relationships/image" Target="../media/image21.png"/><Relationship Id="rId9" Type="http://schemas.openxmlformats.org/officeDocument/2006/relationships/image" Target="../media/image8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5" Type="http://schemas.openxmlformats.org/officeDocument/2006/relationships/image" Target="../media/image203.png"/><Relationship Id="rId4" Type="http://schemas.openxmlformats.org/officeDocument/2006/relationships/image" Target="../media/image19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409" r="52477"/>
          <a:stretch/>
        </p:blipFill>
        <p:spPr>
          <a:xfrm>
            <a:off x="5386812" y="39772"/>
            <a:ext cx="3321045" cy="255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75734" y="2743200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</a:t>
            </a:r>
            <a:r>
              <a:rPr lang="en-US" dirty="0"/>
              <a:t>0.5, 0.5,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16939" r="53418"/>
          <a:stretch/>
        </p:blipFill>
        <p:spPr>
          <a:xfrm>
            <a:off x="239494" y="18107"/>
            <a:ext cx="3315203" cy="259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2757" y="2743199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theta = [0, 60, 120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et_matrix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([1.0, 0.0, </a:t>
            </a:r>
            <a:r>
              <a:rPr lang="en-US" dirty="0"/>
              <a:t>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1.0, 0.0],</a:t>
            </a:r>
          </a:p>
          <a:p>
            <a:r>
              <a:rPr lang="en-US" dirty="0"/>
              <a:t>                       </a:t>
            </a:r>
            <a:r>
              <a:rPr lang="en-US" dirty="0" smtClean="0"/>
              <a:t>[</a:t>
            </a:r>
            <a:r>
              <a:rPr lang="en-US" dirty="0"/>
              <a:t>0.0, 0.0, 1.0</a:t>
            </a:r>
            <a:r>
              <a:rPr lang="en-US" dirty="0" smtClean="0"/>
              <a:t>])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12" y="4090957"/>
            <a:ext cx="3409735" cy="252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94" y="4090955"/>
            <a:ext cx="34097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1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28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9" name="Arc 6"/>
          <p:cNvSpPr/>
          <p:nvPr/>
        </p:nvSpPr>
        <p:spPr>
          <a:xfrm>
            <a:off x="7520417" y="489466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9225"/>
          <a:stretch/>
        </p:blipFill>
        <p:spPr>
          <a:xfrm>
            <a:off x="416690" y="-14913"/>
            <a:ext cx="6443719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9551"/>
          <a:stretch/>
        </p:blipFill>
        <p:spPr>
          <a:xfrm>
            <a:off x="439840" y="1733511"/>
            <a:ext cx="6420569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9388"/>
          <a:stretch/>
        </p:blipFill>
        <p:spPr>
          <a:xfrm>
            <a:off x="428264" y="3464376"/>
            <a:ext cx="6432145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8519"/>
          <a:stretch/>
        </p:blipFill>
        <p:spPr>
          <a:xfrm>
            <a:off x="393539" y="5212800"/>
            <a:ext cx="6493877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658455" y="2983523"/>
            <a:ext cx="2333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30 degree.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12719122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0.2]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c 10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40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1"/>
          <p:cNvCxnSpPr/>
          <p:nvPr/>
        </p:nvCxnSpPr>
        <p:spPr>
          <a:xfrm rot="-1800000" flipV="1">
            <a:off x="7672817" y="525848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2"/>
          <p:cNvCxnSpPr/>
          <p:nvPr/>
        </p:nvCxnSpPr>
        <p:spPr>
          <a:xfrm rot="36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/>
          <p:nvPr/>
        </p:nvSpPr>
        <p:spPr>
          <a:xfrm>
            <a:off x="7315200" y="1295400"/>
            <a:ext cx="1487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30</a:t>
            </a:r>
            <a:r>
              <a:rPr lang="en-US" dirty="0"/>
              <a:t>°, </a:t>
            </a:r>
            <a:r>
              <a:rPr lang="en-US" dirty="0" smtClean="0"/>
              <a:t> 120</a:t>
            </a:r>
            <a:r>
              <a:rPr lang="en-US" dirty="0"/>
              <a:t>°</a:t>
            </a:r>
          </a:p>
          <a:p>
            <a:r>
              <a:rPr lang="en-US" dirty="0" smtClean="0"/>
              <a:t>[1.0,  0.0 </a:t>
            </a:r>
          </a:p>
          <a:p>
            <a:r>
              <a:rPr lang="en-US" dirty="0"/>
              <a:t> </a:t>
            </a:r>
            <a:r>
              <a:rPr lang="en-US" dirty="0" smtClean="0"/>
              <a:t>0.8,  </a:t>
            </a:r>
            <a:r>
              <a:rPr lang="en-US" dirty="0"/>
              <a:t>0</a:t>
            </a:r>
            <a:r>
              <a:rPr lang="en-US" dirty="0" smtClean="0"/>
              <a:t>.2]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315200" y="762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120°</a:t>
            </a:r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8305800" y="6858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30</a:t>
            </a:r>
            <a:r>
              <a:rPr lang="sv-SE" dirty="0"/>
              <a:t>°</a:t>
            </a:r>
            <a:endParaRPr lang="en-US" dirty="0"/>
          </a:p>
        </p:txBody>
      </p:sp>
      <p:sp>
        <p:nvSpPr>
          <p:cNvPr id="10" name="TextBox 7"/>
          <p:cNvSpPr txBox="1"/>
          <p:nvPr/>
        </p:nvSpPr>
        <p:spPr>
          <a:xfrm>
            <a:off x="7907067" y="144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7499432" y="496749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9824"/>
          <a:stretch/>
        </p:blipFill>
        <p:spPr>
          <a:xfrm>
            <a:off x="416695" y="32035"/>
            <a:ext cx="6401274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8193"/>
          <a:stretch/>
        </p:blipFill>
        <p:spPr>
          <a:xfrm>
            <a:off x="300948" y="1757065"/>
            <a:ext cx="6517021" cy="164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8846"/>
          <a:stretch/>
        </p:blipFill>
        <p:spPr>
          <a:xfrm>
            <a:off x="347247" y="3484932"/>
            <a:ext cx="6470722" cy="164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7377"/>
          <a:stretch/>
        </p:blipFill>
        <p:spPr>
          <a:xfrm>
            <a:off x="243070" y="5212800"/>
            <a:ext cx="6574900" cy="1645200"/>
          </a:xfrm>
          <a:prstGeom prst="rect">
            <a:avLst/>
          </a:prstGeom>
        </p:spPr>
      </p:pic>
      <p:sp>
        <p:nvSpPr>
          <p:cNvPr id="16" name="TextBox 14"/>
          <p:cNvSpPr txBox="1"/>
          <p:nvPr/>
        </p:nvSpPr>
        <p:spPr>
          <a:xfrm>
            <a:off x="6850402" y="2982575"/>
            <a:ext cx="233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works. </a:t>
            </a:r>
          </a:p>
          <a:p>
            <a:pPr algn="just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90363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43400" y="25908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2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368"/>
          <a:stretch/>
        </p:blipFill>
        <p:spPr>
          <a:xfrm>
            <a:off x="0" y="0"/>
            <a:ext cx="6717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368"/>
          <a:stretch/>
        </p:blipFill>
        <p:spPr>
          <a:xfrm>
            <a:off x="0" y="1722953"/>
            <a:ext cx="6717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5368"/>
          <a:stretch/>
        </p:blipFill>
        <p:spPr>
          <a:xfrm>
            <a:off x="0" y="3445906"/>
            <a:ext cx="6717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5368"/>
          <a:stretch/>
        </p:blipFill>
        <p:spPr>
          <a:xfrm>
            <a:off x="0" y="5168859"/>
            <a:ext cx="6717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6563804" y="762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414754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64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1600200"/>
            <a:ext cx="25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Mathematically fit or not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Reality fit or not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990600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emitters in one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67400" y="1600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2"/>
          <p:cNvSpPr txBox="1"/>
          <p:nvPr/>
        </p:nvSpPr>
        <p:spPr>
          <a:xfrm>
            <a:off x="1447800" y="5410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</a:t>
            </a:r>
            <a:r>
              <a:rPr lang="en-US" b="1" dirty="0" smtClean="0"/>
              <a:t>linear superposition </a:t>
            </a:r>
            <a:r>
              <a:rPr lang="en-US" dirty="0" smtClean="0"/>
              <a:t>of all individual emitters.</a:t>
            </a:r>
          </a:p>
          <a:p>
            <a:r>
              <a:rPr lang="en-US" dirty="0" smtClean="0"/>
              <a:t>The SFA model works well for multiple emitters exist in one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3"/>
              <p:cNvSpPr txBox="1"/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𝑒𝑚𝑖𝑡𝑡𝑒𝑟𝑛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67" y="4301598"/>
                <a:ext cx="4265270" cy="853247"/>
              </a:xfrm>
              <a:prstGeom prst="rect">
                <a:avLst/>
              </a:prstGeom>
              <a:blipFill rotWithShape="1">
                <a:blip r:embed="rId3"/>
                <a:stretch>
                  <a:fillRect l="-857" t="-2143" r="-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057400" y="2511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18624" y="1752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7400" y="16764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00800" y="2133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2200" y="25908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emitter3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5"/>
          <p:cNvCxnSpPr/>
          <p:nvPr/>
        </p:nvCxnSpPr>
        <p:spPr>
          <a:xfrm>
            <a:off x="1847224" y="2057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7"/>
          <p:cNvCxnSpPr/>
          <p:nvPr/>
        </p:nvCxnSpPr>
        <p:spPr>
          <a:xfrm rot="19440000">
            <a:off x="2251623" y="2465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0"/>
          <p:cNvCxnSpPr/>
          <p:nvPr/>
        </p:nvCxnSpPr>
        <p:spPr>
          <a:xfrm rot="17280000">
            <a:off x="5971623" y="276199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"/>
          <p:cNvCxnSpPr/>
          <p:nvPr/>
        </p:nvCxnSpPr>
        <p:spPr>
          <a:xfrm>
            <a:off x="6096000" y="1676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7"/>
          <p:cNvCxnSpPr/>
          <p:nvPr/>
        </p:nvCxnSpPr>
        <p:spPr>
          <a:xfrm rot="19440000">
            <a:off x="6747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1143000" y="33528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07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657671"/>
                <a:ext cx="998030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487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267200" y="41148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=1</m:t>
                      </m:r>
                      <m:r>
                        <a:rPr lang="sv-SE" b="0" i="1" smtClean="0">
                          <a:latin typeface="Cambria Math"/>
                        </a:rPr>
                        <m:t>×[0.82×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b="0" i="1" smtClean="0">
                                      <a:latin typeface="Cambria Math"/>
                                      <a:ea typeface="Cambria Math"/>
                                    </a:rPr>
                                    <m:t>−22.14°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b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0.4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0.6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43200"/>
                <a:ext cx="5001113" cy="1706493"/>
              </a:xfrm>
              <a:prstGeom prst="rect">
                <a:avLst/>
              </a:prstGeom>
              <a:blipFill rotWithShape="1">
                <a:blip r:embed="rId6"/>
                <a:stretch>
                  <a:fillRect l="-1585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8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05971" y="443972"/>
            <a:ext cx="5821416" cy="3249882"/>
            <a:chOff x="-105971" y="443972"/>
            <a:chExt cx="5821416" cy="3249882"/>
          </a:xfrm>
        </p:grpSpPr>
        <p:cxnSp>
          <p:nvCxnSpPr>
            <p:cNvPr id="6" name="直接箭头连接符 5"/>
            <p:cNvCxnSpPr/>
            <p:nvPr/>
          </p:nvCxnSpPr>
          <p:spPr>
            <a:xfrm>
              <a:off x="1037047" y="90735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075477" y="444010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9440000">
              <a:off x="1883652" y="909532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8412" y="4502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36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rot="17280000">
              <a:off x="2639893" y="90330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689887" y="44397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72°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0.4  ⋯  0.3  ⋯  0.3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  ⋯  0 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0.4  ⋯  0.3  ⋯  0.3 ⋯  0  ⋯  0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32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2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886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74834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8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988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5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9381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977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240268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18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3400" y="9260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23738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3451932" y="2098088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3484200" y="172915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842423" y="20870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800600" y="16764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04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0" y="28310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24200" y="37338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+ 0.6*P2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44196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If the ratio between two systems is the same as the ratio between two emitters in one system, then the 2D portrait and fitting results are the same.</a:t>
            </a:r>
          </a:p>
          <a:p>
            <a:r>
              <a:rPr lang="sv-SE" dirty="0" smtClean="0"/>
              <a:t>From the above equation, if the excitation polarization of the two systems is the same, then the funnel will be a linear superposion of all systems. And the SFA can work properly.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Perhaps the key point is if the two system possess the same excitaion.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990600"/>
            <a:ext cx="630799" cy="630936"/>
            <a:chOff x="6248399" y="1904266"/>
            <a:chExt cx="929347" cy="93289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724400" y="990600"/>
            <a:ext cx="630799" cy="630936"/>
            <a:chOff x="6248399" y="1904266"/>
            <a:chExt cx="929347" cy="93289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34290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32766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52654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0" y="1524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171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4685" y="457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1885" y="1368623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emitter2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23109" y="609600"/>
            <a:ext cx="819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emitter1</a:t>
            </a:r>
          </a:p>
        </p:txBody>
      </p:sp>
      <p:cxnSp>
        <p:nvCxnSpPr>
          <p:cNvPr id="7" name="直接箭头连接符 5"/>
          <p:cNvCxnSpPr/>
          <p:nvPr/>
        </p:nvCxnSpPr>
        <p:spPr>
          <a:xfrm>
            <a:off x="2251709" y="9144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9440000">
            <a:off x="2656108" y="132202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85" y="228600"/>
            <a:ext cx="3100715" cy="201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" y="26670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2820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181600" y="1919656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05200" y="990600"/>
            <a:ext cx="22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</a:t>
            </a:r>
            <a:r>
              <a:rPr lang="sv-SE" dirty="0" smtClean="0"/>
              <a:t>(ms)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4384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191666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956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0" y="336446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11" name="直接箭头连接符 5"/>
          <p:cNvCxnSpPr/>
          <p:nvPr/>
        </p:nvCxnSpPr>
        <p:spPr>
          <a:xfrm>
            <a:off x="2938902" y="3070302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2971800" y="27432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7"/>
          <p:cNvCxnSpPr/>
          <p:nvPr/>
        </p:nvCxnSpPr>
        <p:spPr>
          <a:xfrm rot="19440000">
            <a:off x="4309023" y="307760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8"/>
          <p:cNvSpPr txBox="1"/>
          <p:nvPr/>
        </p:nvSpPr>
        <p:spPr>
          <a:xfrm>
            <a:off x="4267200" y="2667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038600" y="3821668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cxnSp>
        <p:nvCxnSpPr>
          <p:cNvPr id="15" name="直接箭头连接符 20"/>
          <p:cNvCxnSpPr/>
          <p:nvPr/>
        </p:nvCxnSpPr>
        <p:spPr>
          <a:xfrm rot="17280000">
            <a:off x="5666824" y="3055121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8"/>
          <p:cNvSpPr txBox="1"/>
          <p:nvPr/>
        </p:nvSpPr>
        <p:spPr>
          <a:xfrm>
            <a:off x="5675063" y="2514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72°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33528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34000" y="38100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5181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0.4*P1 + 0.3*P2 + 0.3*P3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56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8800" y="4267200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0.3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2819400" y="1959864"/>
            <a:ext cx="630799" cy="630936"/>
            <a:chOff x="6248399" y="1904266"/>
            <a:chExt cx="929347" cy="93289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4191000" y="1936596"/>
            <a:ext cx="630799" cy="630936"/>
            <a:chOff x="6248399" y="1904266"/>
            <a:chExt cx="929347" cy="93289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562600" y="1927302"/>
            <a:ext cx="630799" cy="630936"/>
            <a:chOff x="6248399" y="1904266"/>
            <a:chExt cx="929347" cy="93289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2515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2434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0600" y="2974788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94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38100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14600" y="4267200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</a:t>
            </a:r>
            <a:r>
              <a:rPr lang="sv-SE" dirty="0" smtClean="0"/>
              <a:t>0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624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t_2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34000" y="42672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e</a:t>
            </a:r>
            <a:r>
              <a:rPr lang="sv-SE" dirty="0" smtClean="0"/>
              <a:t>t_3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148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86400" y="4876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0.333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743200" y="5791200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0.333*P1 + 0.333*P2 + 0.333*P3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62200" y="2365188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7338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05400" y="23622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5"/>
          <p:cNvCxnSpPr/>
          <p:nvPr/>
        </p:nvCxnSpPr>
        <p:spPr>
          <a:xfrm>
            <a:off x="4234302" y="3515834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6"/>
          <p:cNvSpPr txBox="1"/>
          <p:nvPr/>
        </p:nvSpPr>
        <p:spPr>
          <a:xfrm>
            <a:off x="4267200" y="31887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7"/>
          <p:cNvCxnSpPr/>
          <p:nvPr/>
        </p:nvCxnSpPr>
        <p:spPr>
          <a:xfrm rot="19440000">
            <a:off x="5604423" y="3523133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8"/>
          <p:cNvSpPr txBox="1"/>
          <p:nvPr/>
        </p:nvSpPr>
        <p:spPr>
          <a:xfrm>
            <a:off x="5562600" y="31125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36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4114800" y="2405396"/>
            <a:ext cx="630799" cy="630936"/>
            <a:chOff x="6248399" y="1904266"/>
            <a:chExt cx="929347" cy="93289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5486400" y="2382128"/>
            <a:ext cx="630799" cy="630936"/>
            <a:chOff x="6248399" y="1904266"/>
            <a:chExt cx="929347" cy="93289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2743200" y="2362200"/>
            <a:ext cx="630799" cy="630936"/>
            <a:chOff x="6248399" y="1904266"/>
            <a:chExt cx="929347" cy="93289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2733152" y="3090747"/>
            <a:ext cx="630799" cy="630936"/>
            <a:chOff x="6248399" y="1904266"/>
            <a:chExt cx="929347" cy="93289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>
              <a:off x="6248399" y="237995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3600000">
              <a:off x="6238787" y="2361466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800000">
              <a:off x="6258011" y="2371812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-1800000">
              <a:off x="6263346" y="2371078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-3600000">
              <a:off x="6248399" y="2377147"/>
              <a:ext cx="91440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644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11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𝑓𝑢𝑛𝑛𝑒𝑙</m:t>
                          </m:r>
                        </m:sub>
                      </m:sSub>
                      <m:r>
                        <a:rPr lang="sv-SE" b="0" i="0" smtClean="0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0.667×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/>
                            </a:rPr>
                            <m:t>0.808×</m:t>
                          </m:r>
                          <m:func>
                            <m:func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b="0" i="1" smtClean="0">
                                      <a:latin typeface="Cambria Math"/>
                                    </a:rPr>
                                    <m:t>2×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𝜑</m:t>
                                      </m:r>
                                      <m:r>
                                        <a:rPr lang="sv-SE" b="0" i="1" smtClean="0">
                                          <a:latin typeface="Cambria Math"/>
                                          <a:ea typeface="Cambria Math"/>
                                        </a:rPr>
                                        <m:t>−17.99°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sv-SE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r>
                        <a:rPr lang="sv-SE" b="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(1−0.667)</m:t>
                      </m:r>
                    </m:oMath>
                  </m:oMathPara>
                </a14:m>
                <a:endParaRPr lang="sv-SE" b="0" dirty="0" smtClean="0">
                  <a:solidFill>
                    <a:srgbClr val="00B0F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1" smtClean="0">
                          <a:latin typeface="Cambria Math"/>
                        </a:rPr>
                        <m:t>0.333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0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</m:t>
                      </m:r>
                      <m:r>
                        <a:rPr lang="sv-SE" b="0" i="0" smtClean="0">
                          <a:latin typeface="Cambria Math"/>
                        </a:rPr>
                        <m:t>0.</m:t>
                      </m:r>
                      <m:r>
                        <a:rPr lang="sv-SE" b="0" i="1" smtClean="0">
                          <a:latin typeface="Cambria Math"/>
                        </a:rPr>
                        <m:t>333</m:t>
                      </m:r>
                      <m:r>
                        <a:rPr lang="sv-SE" i="1">
                          <a:latin typeface="Cambria Math"/>
                        </a:rPr>
                        <m:t>×[</m:t>
                      </m:r>
                      <m:r>
                        <a:rPr lang="sv-SE" b="0" i="1" smtClean="0">
                          <a:latin typeface="Cambria Math"/>
                        </a:rPr>
                        <m:t>1</m:t>
                      </m:r>
                      <m:r>
                        <a:rPr lang="sv-SE" i="1">
                          <a:latin typeface="Cambria Math"/>
                        </a:rPr>
                        <m:t>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−0°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 dirty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sv-SE" i="1" dirty="0">
                              <a:latin typeface="Cambria Math"/>
                            </a:rPr>
                            <m:t>𝑒𝑚𝑖𝑡𝑡𝑒𝑟</m:t>
                          </m:r>
                          <m:r>
                            <a:rPr lang="sv-SE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>
                          <a:latin typeface="Cambria Math"/>
                        </a:rPr>
                        <m:t>=0.</m:t>
                      </m:r>
                      <m:r>
                        <a:rPr lang="sv-SE" i="1">
                          <a:latin typeface="Cambria Math"/>
                        </a:rPr>
                        <m:t>333×[1×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  <m:r>
                                    <a:rPr lang="sv-SE" i="1">
                                      <a:latin typeface="Cambria Math"/>
                                      <a:ea typeface="Cambria Math"/>
                                    </a:rPr>
                                    <m:t>−36°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sv-SE" i="1">
                          <a:latin typeface="Cambria Math"/>
                        </a:rPr>
                        <m:t>+1]</m:t>
                      </m:r>
                    </m:oMath>
                  </m:oMathPara>
                </a14:m>
                <a:endParaRPr lang="sv-SE" dirty="0">
                  <a:latin typeface="Cambria Math"/>
                </a:endParaRPr>
              </a:p>
              <a:p>
                <a:endParaRPr lang="sv-SE" dirty="0">
                  <a:latin typeface="Cambria Math"/>
                </a:endParaRPr>
              </a:p>
              <a:p>
                <a:endParaRPr lang="sv-SE" b="0" i="1" dirty="0" smtClean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67200"/>
                <a:ext cx="6820200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1162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739044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01608" y="4170428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00B0F0"/>
                </a:solidFill>
              </a:rPr>
              <a:t>n</a:t>
            </a:r>
            <a:r>
              <a:rPr lang="sv-SE" dirty="0" smtClean="0">
                <a:solidFill>
                  <a:srgbClr val="00B0F0"/>
                </a:solidFill>
              </a:rPr>
              <a:t>o et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933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09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7467600" y="2300708"/>
            <a:ext cx="14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systems</a:t>
            </a:r>
            <a:endParaRPr lang="en-US" dirty="0"/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62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5907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20308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892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58780" cy="1828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3420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914400"/>
            <a:ext cx="757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polarization, </a:t>
            </a:r>
            <a:r>
              <a:rPr lang="en-US" dirty="0" smtClean="0"/>
              <a:t>but the same </a:t>
            </a:r>
            <a:r>
              <a:rPr lang="en-US" dirty="0" smtClean="0">
                <a:solidFill>
                  <a:srgbClr val="FF0000"/>
                </a:solidFill>
              </a:rPr>
              <a:t>emission.  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14478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8956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5908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23914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238857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33528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6871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6764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>
            <a:off x="4800600" y="25849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8100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4486870"/>
            <a:ext cx="8276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model works when excitation is different, but emission is the same (single funnel).</a:t>
            </a:r>
            <a:endParaRPr lang="sv-SE" dirty="0"/>
          </a:p>
          <a:p>
            <a:r>
              <a:rPr lang="sv-SE" dirty="0" smtClean="0"/>
              <a:t>All is about if we can linealy sum equations (19)</a:t>
            </a:r>
            <a:endParaRPr lang="en-US" dirty="0" smtClean="0"/>
          </a:p>
          <a:p>
            <a:r>
              <a:rPr lang="sv-SE" dirty="0" smtClean="0"/>
              <a:t>The model works if one of the terms is the same for different systems.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242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38800" y="62484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term2</a:t>
            </a:r>
            <a:endParaRPr lang="en-US" dirty="0"/>
          </a:p>
        </p:txBody>
      </p:sp>
      <p:sp>
        <p:nvSpPr>
          <p:cNvPr id="32" name="Right Bracket 31"/>
          <p:cNvSpPr/>
          <p:nvPr/>
        </p:nvSpPr>
        <p:spPr>
          <a:xfrm rot="5400000">
            <a:off x="34671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ket 32"/>
          <p:cNvSpPr/>
          <p:nvPr/>
        </p:nvSpPr>
        <p:spPr>
          <a:xfrm rot="5400000">
            <a:off x="5981700" y="5143500"/>
            <a:ext cx="76200" cy="1981200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457200" y="54102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5206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376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847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79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2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9" y="4842000"/>
            <a:ext cx="8832989" cy="201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5" y="651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093" y="27432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45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84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797" y="0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Isotropic solution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r="51685"/>
          <a:stretch/>
        </p:blipFill>
        <p:spPr bwMode="auto">
          <a:xfrm>
            <a:off x="1650023" y="316468"/>
            <a:ext cx="21423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 r="51863"/>
          <a:stretch/>
        </p:blipFill>
        <p:spPr bwMode="auto">
          <a:xfrm>
            <a:off x="5155223" y="316468"/>
            <a:ext cx="238857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152400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152400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Full 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133600"/>
                <a:ext cx="64601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133600"/>
                <a:ext cx="782265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33600"/>
                <a:ext cx="782265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sv-SE" sz="1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133600"/>
                <a:ext cx="64601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1931376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21568" y="1157656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2938326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2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97" y="2438400"/>
            <a:ext cx="244860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𝑝</m:t>
                      </m:r>
                      <m:r>
                        <a:rPr lang="sv-SE" sz="1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572000"/>
                <a:ext cx="1002069" cy="495649"/>
              </a:xfrm>
              <a:prstGeom prst="rect">
                <a:avLst/>
              </a:prstGeom>
              <a:blipFill rotWithShape="1">
                <a:blip r:embed="rId1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400" b="0" i="1" smtClean="0">
                          <a:latin typeface="Cambria Math"/>
                        </a:rPr>
                        <m:t>𝑟</m:t>
                      </m:r>
                      <m:r>
                        <a:rPr lang="sv-SE" sz="1400" b="0" i="1" smtClean="0">
                          <a:latin typeface="Cambria Math"/>
                        </a:rPr>
                        <m:t>=2×</m:t>
                      </m:r>
                      <m:f>
                        <m:f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14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sv-SE" sz="1400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num>
                        <m:den>
                          <m:r>
                            <a:rPr lang="sv-SE" sz="1400" b="0" i="1" smtClean="0">
                              <a:latin typeface="Cambria Math"/>
                            </a:rPr>
                            <m:t>5+</m:t>
                          </m:r>
                          <m:r>
                            <a:rPr lang="sv-SE" sz="14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572000"/>
                <a:ext cx="1256754" cy="500650"/>
              </a:xfrm>
              <a:prstGeom prst="rect">
                <a:avLst/>
              </a:prstGeom>
              <a:blipFill rotWithShape="1"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miley Face 20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89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8"/>
          <a:stretch/>
        </p:blipFill>
        <p:spPr bwMode="auto">
          <a:xfrm>
            <a:off x="0" y="609600"/>
            <a:ext cx="6439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970580" y="9144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960968" y="8959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980192" y="9062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985527" y="9055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970580" y="9115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799380" y="9321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789768" y="91366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808992" y="92401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814327" y="9232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799380" y="929347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113580" y="7797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22458" y="477746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50858" y="13159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59515" y="1304278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/>
          <a:stretch/>
        </p:blipFill>
        <p:spPr bwMode="auto">
          <a:xfrm>
            <a:off x="0" y="2590800"/>
            <a:ext cx="72018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/>
          <a:stretch/>
        </p:blipFill>
        <p:spPr bwMode="auto">
          <a:xfrm>
            <a:off x="152400" y="4572000"/>
            <a:ext cx="695981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21" y="1686012"/>
                <a:ext cx="3279744" cy="824906"/>
              </a:xfrm>
              <a:prstGeom prst="rect">
                <a:avLst/>
              </a:prstGeom>
              <a:blipFill rotWithShape="1">
                <a:blip r:embed="rId5"/>
                <a:stretch>
                  <a:fillRect l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6849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1487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304800" y="457200"/>
            <a:ext cx="5821416" cy="2579459"/>
            <a:chOff x="-105971" y="1114395"/>
            <a:chExt cx="5821416" cy="2579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28"/>
                <p:cNvSpPr txBox="1"/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 smtClean="0"/>
                    <a:t>e</a:t>
                  </a:r>
                  <a:r>
                    <a:rPr lang="en-US" dirty="0" err="1" smtClean="0"/>
                    <a:t>t_matrix</a:t>
                  </a:r>
                  <a:r>
                    <a:rPr lang="en-US" dirty="0" smtClean="0"/>
                    <a:t> =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        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⋯0.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001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5971" y="1114395"/>
                  <a:ext cx="5821416" cy="208582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左大括号 29"/>
            <p:cNvSpPr/>
            <p:nvPr/>
          </p:nvSpPr>
          <p:spPr>
            <a:xfrm flipH="1">
              <a:off x="4414349" y="1190888"/>
              <a:ext cx="157651" cy="203796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文本框 30"/>
            <p:cNvSpPr txBox="1"/>
            <p:nvPr/>
          </p:nvSpPr>
          <p:spPr>
            <a:xfrm>
              <a:off x="4554648" y="202520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  <p:sp>
          <p:nvSpPr>
            <p:cNvPr id="87" name="左大括号 31"/>
            <p:cNvSpPr/>
            <p:nvPr/>
          </p:nvSpPr>
          <p:spPr>
            <a:xfrm rot="16200000">
              <a:off x="2581911" y="1648980"/>
              <a:ext cx="105419" cy="326515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文本框 32"/>
            <p:cNvSpPr txBox="1"/>
            <p:nvPr/>
          </p:nvSpPr>
          <p:spPr>
            <a:xfrm>
              <a:off x="2341342" y="33245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1949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512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06107" y="6974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dipoles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974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1181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r="7638"/>
          <a:stretch/>
        </p:blipFill>
        <p:spPr bwMode="auto">
          <a:xfrm>
            <a:off x="6172200" y="838200"/>
            <a:ext cx="208527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 rotWithShape="1">
          <a:blip r:embed="rId4"/>
          <a:srcRect l="65074" r="7324"/>
          <a:stretch/>
        </p:blipFill>
        <p:spPr>
          <a:xfrm>
            <a:off x="6096000" y="3352800"/>
            <a:ext cx="2178026" cy="18288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7887" r="68922" b="9756"/>
          <a:stretch/>
        </p:blipFill>
        <p:spPr bwMode="auto">
          <a:xfrm>
            <a:off x="381000" y="533400"/>
            <a:ext cx="5117342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28600"/>
            <a:ext cx="3581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absorber is isotropic,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absorber is polarized, then </a:t>
            </a:r>
            <a:r>
              <a:rPr lang="en-US" dirty="0" err="1" smtClean="0"/>
              <a:t>noet</a:t>
            </a:r>
            <a:r>
              <a:rPr lang="en-US" dirty="0" smtClean="0"/>
              <a:t> portrait is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Why is the </a:t>
            </a:r>
            <a:r>
              <a:rPr lang="en-US" b="1" dirty="0" err="1"/>
              <a:t>noet</a:t>
            </a:r>
            <a:r>
              <a:rPr lang="en-US" b="1" dirty="0"/>
              <a:t> component only dependent on the Mex</a:t>
            </a:r>
            <a:r>
              <a:rPr lang="en-US" b="1" dirty="0" smtClean="0"/>
              <a:t>?</a:t>
            </a:r>
          </a:p>
          <a:p>
            <a:r>
              <a:rPr lang="sv-SE" b="1" dirty="0" smtClean="0"/>
              <a:t>What is the meaning of M_noet?</a:t>
            </a:r>
            <a:endParaRPr lang="en-US" b="1" dirty="0"/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28600"/>
            <a:ext cx="437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confusion about excitation! Think later.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2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609600" y="735695"/>
            <a:ext cx="8460176" cy="6046105"/>
            <a:chOff x="304800" y="1502539"/>
            <a:chExt cx="3154639" cy="22540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97955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502539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6213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small system to check the no et component.</a:t>
            </a:r>
          </a:p>
          <a:p>
            <a:r>
              <a:rPr lang="en-US" dirty="0"/>
              <a:t>[0°, 30°, 60°, 90</a:t>
            </a:r>
            <a:r>
              <a:rPr lang="en-US" dirty="0" smtClean="0"/>
              <a:t>°]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4" y="4495800"/>
            <a:ext cx="9009137" cy="208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5863" y="276998"/>
            <a:ext cx="678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Why et </a:t>
            </a:r>
            <a:r>
              <a:rPr lang="sv-SE" dirty="0" smtClean="0"/>
              <a:t>= 1?  </a:t>
            </a:r>
          </a:p>
          <a:p>
            <a:pPr algn="just"/>
            <a:r>
              <a:rPr lang="sv-SE" dirty="0" smtClean="0"/>
              <a:t>Co</a:t>
            </a:r>
            <a:r>
              <a:rPr lang="en-US" dirty="0" err="1" smtClean="0"/>
              <a:t>nsidering</a:t>
            </a:r>
            <a:r>
              <a:rPr lang="en-US" dirty="0" smtClean="0"/>
              <a:t> the reality, the energy of the second dipole stays.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76200" y="213427"/>
            <a:ext cx="17027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  <a:p>
            <a:r>
              <a:rPr lang="en-US" dirty="0" smtClean="0"/>
              <a:t>[0  , 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0</a:t>
            </a:r>
          </a:p>
          <a:p>
            <a:r>
              <a:rPr lang="en-US" dirty="0" smtClean="0"/>
              <a:t> 0  </a:t>
            </a:r>
            <a:r>
              <a:rPr lang="en-US" dirty="0"/>
              <a:t>,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,  0   ,  </a:t>
            </a:r>
            <a:r>
              <a:rPr lang="en-US" dirty="0" smtClean="0"/>
              <a:t>0]</a:t>
            </a:r>
            <a:endParaRPr lang="en-US" dirty="0"/>
          </a:p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4" y="20574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" y="1381340"/>
            <a:ext cx="9009137" cy="208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3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059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95" y="76200"/>
            <a:ext cx="546410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0" y="4770000"/>
            <a:ext cx="9009137" cy="208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7" name="矩形 6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[0.6,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1.0</a:t>
            </a:r>
            <a:r>
              <a:rPr lang="en-US" dirty="0"/>
              <a:t>, 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0.6,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0.0, </a:t>
            </a:r>
            <a:r>
              <a:rPr lang="en-US" dirty="0">
                <a:solidFill>
                  <a:srgbClr val="FF0000"/>
                </a:solidFill>
              </a:rPr>
              <a:t>0.4</a:t>
            </a:r>
            <a:r>
              <a:rPr lang="en-US" dirty="0"/>
              <a:t>, 0.0, 0.6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" y="2529345"/>
            <a:ext cx="898317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9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" y="1376085"/>
            <a:ext cx="9009137" cy="208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" y="4084200"/>
            <a:ext cx="9009137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00" y="213427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0°, 30</a:t>
            </a:r>
            <a:r>
              <a:rPr lang="en-US" dirty="0"/>
              <a:t>°</a:t>
            </a:r>
            <a:r>
              <a:rPr lang="en-US" dirty="0" smtClean="0"/>
              <a:t>, 60</a:t>
            </a:r>
            <a:r>
              <a:rPr lang="en-US" dirty="0"/>
              <a:t>°</a:t>
            </a:r>
            <a:r>
              <a:rPr lang="en-US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69658" y="564900"/>
            <a:ext cx="201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1.0</a:t>
            </a:r>
            <a:r>
              <a:rPr lang="en-US" dirty="0" smtClean="0"/>
              <a:t>, </a:t>
            </a:r>
            <a:r>
              <a:rPr lang="en-US" dirty="0"/>
              <a:t>0.0, 0.0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0.3, </a:t>
            </a:r>
            <a:r>
              <a:rPr lang="en-US" dirty="0"/>
              <a:t>0.0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0.2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, </a:t>
            </a:r>
            <a:r>
              <a:rPr lang="en-US" dirty="0"/>
              <a:t>0.0, </a:t>
            </a:r>
            <a:r>
              <a:rPr lang="en-US" dirty="0" smtClean="0"/>
              <a:t>0.3]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" y="1905000"/>
            <a:ext cx="9009137" cy="208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196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" y="1295400"/>
            <a:ext cx="9131937" cy="205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3" y="3962400"/>
            <a:ext cx="9148453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748195" y="549000"/>
            <a:ext cx="7647610" cy="5760000"/>
            <a:chOff x="304800" y="1381044"/>
            <a:chExt cx="3154639" cy="237551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820" y="3036556"/>
              <a:ext cx="3106599" cy="72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09800"/>
              <a:ext cx="315463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1381044"/>
              <a:ext cx="3154639" cy="72000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6200" y="76200"/>
            <a:ext cx="559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dipole orientation also influence the fitting results???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919" y="438391"/>
            <a:ext cx="371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[0, 30, 60, 90], no et, fitting is perfect</a:t>
            </a:r>
          </a:p>
        </p:txBody>
      </p:sp>
    </p:spTree>
    <p:extLst>
      <p:ext uri="{BB962C8B-B14F-4D97-AF65-F5344CB8AC3E}">
        <p14:creationId xmlns:p14="http://schemas.microsoft.com/office/powerpoint/2010/main" val="28542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805654" y="549000"/>
            <a:ext cx="7532692" cy="5760000"/>
            <a:chOff x="4343400" y="1381044"/>
            <a:chExt cx="3106599" cy="23755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1381044"/>
              <a:ext cx="3106599" cy="72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400" y="2209800"/>
              <a:ext cx="3106599" cy="72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0" y="3036556"/>
              <a:ext cx="3106599" cy="7200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6200" y="100629"/>
            <a:ext cx="4302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[0, 36, 72, 90</a:t>
            </a:r>
            <a:r>
              <a:rPr lang="en-US" dirty="0" smtClean="0"/>
              <a:t>], no et, fitting is </a:t>
            </a:r>
            <a:r>
              <a:rPr lang="en-US" dirty="0"/>
              <a:t>not so perfect</a:t>
            </a:r>
          </a:p>
        </p:txBody>
      </p:sp>
    </p:spTree>
    <p:extLst>
      <p:ext uri="{BB962C8B-B14F-4D97-AF65-F5344CB8AC3E}">
        <p14:creationId xmlns:p14="http://schemas.microsoft.com/office/powerpoint/2010/main" val="17408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9810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400" y="533400"/>
            <a:ext cx="3692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the similarity of two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274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9800" y="304800"/>
            <a:ext cx="420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2000" dirty="0" smtClean="0"/>
              <a:t>Energy transfer (et) simulation project </a:t>
            </a:r>
            <a:endParaRPr lang="sv-SE" sz="2000" dirty="0"/>
          </a:p>
        </p:txBody>
      </p:sp>
      <p:sp>
        <p:nvSpPr>
          <p:cNvPr id="5" name="矩形 4"/>
          <p:cNvSpPr/>
          <p:nvPr/>
        </p:nvSpPr>
        <p:spPr>
          <a:xfrm>
            <a:off x="76200" y="914400"/>
            <a:ext cx="89636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sv-SE" sz="2000" dirty="0" smtClean="0"/>
              <a:t>Motivation</a:t>
            </a:r>
          </a:p>
          <a:p>
            <a:pPr algn="just"/>
            <a:r>
              <a:rPr lang="sv-SE" sz="2000" dirty="0" smtClean="0"/>
              <a:t>1. Understand the meaning of single funnel in reality by manually setting up the dipole system and energy transfer matrix.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/>
              <a:t>2</a:t>
            </a:r>
            <a:r>
              <a:rPr lang="sv-SE" sz="2000" dirty="0" smtClean="0"/>
              <a:t>. Find out in which case the SFA+3 model does not work properly. This will give us a clue that for which kind of experimental data, we can not trust the results from SFA  model.</a:t>
            </a:r>
          </a:p>
          <a:p>
            <a:pPr algn="just"/>
            <a:endParaRPr lang="sv-SE" sz="2000" dirty="0" smtClean="0"/>
          </a:p>
          <a:p>
            <a:pPr algn="just"/>
            <a:r>
              <a:rPr lang="sv-SE" sz="2000" dirty="0" smtClean="0"/>
              <a:t>3. Based on the above results, try to come up with a more optimized model. Or maybe we need different models for different experimental systems.</a:t>
            </a:r>
          </a:p>
          <a:p>
            <a:endParaRPr lang="sv-SE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8195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Geranal information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The work can be seperated as </a:t>
                </a:r>
                <a:r>
                  <a:rPr lang="sv-SE" b="1" dirty="0" smtClean="0"/>
                  <a:t>three steps</a:t>
                </a:r>
                <a:r>
                  <a:rPr lang="sv-SE" dirty="0" smtClean="0"/>
                  <a:t>:</a:t>
                </a:r>
              </a:p>
              <a:p>
                <a:endParaRPr lang="sv-SE" dirty="0"/>
              </a:p>
              <a:p>
                <a:r>
                  <a:rPr lang="sv-SE" b="1" dirty="0" smtClean="0"/>
                  <a:t>Step 1</a:t>
                </a:r>
                <a:r>
                  <a:rPr lang="sv-SE" dirty="0" smtClean="0"/>
                  <a:t>: Plot 2D portrait by manually setting steady ET matix and dipole orientations.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In the following example</a:t>
                </a:r>
              </a:p>
              <a:p>
                <a:r>
                  <a:rPr lang="sv-SE" dirty="0" smtClean="0"/>
                  <a:t>Dipoles oriente at 0 and 60 degree, </a:t>
                </a:r>
                <a:r>
                  <a:rPr lang="en-US" dirty="0" err="1" smtClean="0"/>
                  <a:t>et_matrix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sv-SE" dirty="0" smtClean="0"/>
                  <a:t>Blue curve – excitation. Red curve – emission.</a:t>
                </a:r>
                <a:endParaRPr lang="en-US" dirty="0"/>
              </a:p>
              <a:p>
                <a:r>
                  <a:rPr lang="sv-SE" dirty="0" smtClean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" y="0"/>
                <a:ext cx="9131945" cy="3329822"/>
              </a:xfrm>
              <a:prstGeom prst="rect">
                <a:avLst/>
              </a:prstGeom>
              <a:blipFill rotWithShape="0">
                <a:blip r:embed="rId2"/>
                <a:stretch>
                  <a:fillRect l="-601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5" y="3810000"/>
            <a:ext cx="620206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6108700" y="52578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>
            <a:off x="6019801" y="5194300"/>
            <a:ext cx="2590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34400" y="5257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9300" y="3505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74868" y="50546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46900" y="373380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400800" y="4343400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15200" y="4191000"/>
            <a:ext cx="990600" cy="1066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76800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913214" y="3505200"/>
            <a:ext cx="123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chemeClr val="accent1"/>
                </a:solidFill>
              </a:rPr>
              <a:t>Dipole 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orientation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45751" y="1600200"/>
            <a:ext cx="1172097" cy="646059"/>
            <a:chOff x="6146157" y="710088"/>
            <a:chExt cx="1172097" cy="646059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6146157" y="1143000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184587" y="71409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68717" y="71008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 rot="-3600000">
              <a:off x="6687157" y="1176147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3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8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2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19400"/>
            <a:ext cx="9114893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82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b="1" dirty="0" smtClean="0"/>
                  <a:t>Step 2</a:t>
                </a:r>
                <a:r>
                  <a:rPr lang="sv-SE" dirty="0" smtClean="0"/>
                  <a:t>: Fit the above system by SFA + 3 model</a:t>
                </a:r>
              </a:p>
              <a:p>
                <a:pPr algn="just"/>
                <a:endParaRPr lang="sv-SE" dirty="0" smtClean="0"/>
              </a:p>
              <a:p>
                <a:pPr algn="just"/>
                <a:r>
                  <a:rPr lang="sv-SE" dirty="0" smtClean="0"/>
                  <a:t>The data used for fitting is </a:t>
                </a:r>
                <a:r>
                  <a:rPr lang="sv-SE" b="1" dirty="0" smtClean="0"/>
                  <a:t>Ftotnormed</a:t>
                </a:r>
                <a:r>
                  <a:rPr lang="sv-SE" dirty="0" smtClean="0"/>
                  <a:t> extrated from the above 2D portrait. Ftotnormend is a 4 × 6 matrix (24 data points in total), and </a:t>
                </a:r>
                <a:r>
                  <a:rPr lang="sv-SE" b="1" dirty="0" smtClean="0"/>
                  <a:t>sum(Ftotnormed) = 1.</a:t>
                </a:r>
              </a:p>
              <a:p>
                <a:pPr algn="just"/>
                <a:r>
                  <a:rPr lang="sv-SE" b="1" dirty="0"/>
                  <a:t> </a:t>
                </a:r>
                <a:r>
                  <a:rPr lang="sv-SE" b="1" dirty="0" smtClean="0"/>
                  <a:t>             </a:t>
                </a:r>
                <a:endParaRPr lang="sv-SE" dirty="0" smtClean="0"/>
              </a:p>
              <a:p>
                <a:pPr algn="just"/>
                <a:r>
                  <a:rPr lang="sv-SE" dirty="0" smtClean="0"/>
                  <a:t>After SFA + 3 fitting, we get new 24 data points (</a:t>
                </a:r>
                <a:r>
                  <a:rPr lang="sv-SE" b="1" dirty="0" smtClean="0"/>
                  <a:t>model_norm</a:t>
                </a:r>
                <a:r>
                  <a:rPr lang="sv-SE" dirty="0" smtClean="0"/>
                  <a:t>) . </a:t>
                </a:r>
                <a:r>
                  <a:rPr lang="sv-SE" b="1" dirty="0" smtClean="0"/>
                  <a:t>sum(model_norm) = 1.</a:t>
                </a:r>
              </a:p>
              <a:p>
                <a:pPr algn="just"/>
                <a:r>
                  <a:rPr lang="sv-SE" dirty="0" smtClean="0"/>
                  <a:t>            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b="0" i="0" smtClean="0">
                          <a:latin typeface="Cambria Math"/>
                        </a:rPr>
                        <m:t>residue</m:t>
                      </m:r>
                      <m:r>
                        <a:rPr lang="sv-SE" b="0" i="0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𝐹𝑜𝑡𝑛𝑜𝑟𝑚𝑒𝑑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−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𝑚𝑜𝑑𝑒𝑙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𝑛𝑜𝑟𝑚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sv-SE" dirty="0"/>
              </a:p>
              <a:p>
                <a:pPr algn="just"/>
                <a:r>
                  <a:rPr lang="sv-SE" dirty="0" smtClean="0"/>
                  <a:t>               </a:t>
                </a:r>
              </a:p>
              <a:p>
                <a:pPr algn="just"/>
                <a:r>
                  <a:rPr lang="sv-SE" dirty="0" smtClean="0"/>
                  <a:t>I </a:t>
                </a:r>
                <a:r>
                  <a:rPr lang="sv-SE" dirty="0"/>
                  <a:t>plot the 24 data points in the following figure. One can compare the </a:t>
                </a:r>
                <a:r>
                  <a:rPr lang="sv-SE" dirty="0" smtClean="0"/>
                  <a:t>red points </a:t>
                </a:r>
                <a:r>
                  <a:rPr lang="sv-SE" dirty="0"/>
                  <a:t>(raw </a:t>
                </a:r>
                <a:r>
                  <a:rPr lang="sv-SE" dirty="0" smtClean="0"/>
                  <a:t>data) and the yellow points (fit data). In </a:t>
                </a:r>
                <a:r>
                  <a:rPr lang="sv-SE" dirty="0"/>
                  <a:t>this case, </a:t>
                </a:r>
                <a:r>
                  <a:rPr lang="sv-SE" dirty="0" smtClean="0"/>
                  <a:t>two curves are perfectly overlapped and it shows that the residue is close to 0. </a:t>
                </a:r>
              </a:p>
              <a:p>
                <a:pPr algn="just"/>
                <a:r>
                  <a:rPr lang="sv-SE" dirty="0" smtClean="0"/>
                  <a:t>     </a:t>
                </a:r>
              </a:p>
              <a:p>
                <a:pPr algn="just"/>
                <a:r>
                  <a:rPr lang="en-US" dirty="0"/>
                  <a:t>model = et*</a:t>
                </a:r>
                <a:r>
                  <a:rPr lang="en-US" dirty="0" err="1"/>
                  <a:t>Fet</a:t>
                </a:r>
                <a:r>
                  <a:rPr lang="en-US" dirty="0"/>
                  <a:t> + (1-et)*</a:t>
                </a:r>
                <a:r>
                  <a:rPr lang="en-US" dirty="0" err="1"/>
                  <a:t>Fnoet</a:t>
                </a:r>
                <a:endParaRPr lang="en-US" dirty="0"/>
              </a:p>
              <a:p>
                <a:pPr algn="just"/>
                <a:endParaRPr lang="sv-SE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4305730"/>
              </a:xfrm>
              <a:prstGeom prst="rect">
                <a:avLst/>
              </a:prstGeom>
              <a:blipFill rotWithShape="1">
                <a:blip r:embed="rId2"/>
                <a:stretch>
                  <a:fillRect l="-533" t="-708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609600" y="4267200"/>
            <a:ext cx="8008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r="8497"/>
          <a:stretch/>
        </p:blipFill>
        <p:spPr bwMode="auto">
          <a:xfrm>
            <a:off x="1304193" y="4282440"/>
            <a:ext cx="6611815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7"/>
          <a:stretch/>
        </p:blipFill>
        <p:spPr bwMode="auto">
          <a:xfrm>
            <a:off x="1295400" y="227076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495"/>
          <a:stretch/>
        </p:blipFill>
        <p:spPr bwMode="auto">
          <a:xfrm>
            <a:off x="1323054" y="152400"/>
            <a:ext cx="662060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63246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Fitting result is not dependent on the number of input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4597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t="17338" r="17750" b="13818"/>
          <a:stretch/>
        </p:blipFill>
        <p:spPr bwMode="auto">
          <a:xfrm>
            <a:off x="381000" y="685800"/>
            <a:ext cx="8505825" cy="260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1668"/>
            <a:ext cx="514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Step </a:t>
            </a:r>
            <a:r>
              <a:rPr lang="sv-SE" b="1" dirty="0" smtClean="0"/>
              <a:t>3</a:t>
            </a:r>
            <a:r>
              <a:rPr lang="sv-SE" dirty="0" smtClean="0"/>
              <a:t>: reconstruct 2D portraits of model, Fet, Fnoet 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/>
                  <a:t>Dipoles oriente at 0 and 60 degree</a:t>
                </a:r>
              </a:p>
              <a:p>
                <a:r>
                  <a:rPr lang="en-US" dirty="0" err="1"/>
                  <a:t>et_matrix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model </a:t>
                </a:r>
                <a:r>
                  <a:rPr lang="sv-SE" dirty="0" smtClean="0"/>
                  <a:t>= et * Fet + (1 - et) * Fnoet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Normalization: </a:t>
                </a:r>
              </a:p>
              <a:p>
                <a:r>
                  <a:rPr lang="sv-SE" dirty="0" smtClean="0"/>
                  <a:t>sum(model) = sum (Fet) = sum (Fnoet) = 1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86200"/>
                <a:ext cx="4112601" cy="2221827"/>
              </a:xfrm>
              <a:prstGeom prst="rect">
                <a:avLst/>
              </a:prstGeom>
              <a:blipFill rotWithShape="1">
                <a:blip r:embed="rId3"/>
                <a:stretch>
                  <a:fillRect l="-1185" t="-1374" r="-148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330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391776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88" y="2286000"/>
                <a:ext cx="2028312" cy="554254"/>
              </a:xfrm>
              <a:prstGeom prst="rect">
                <a:avLst/>
              </a:prstGeom>
              <a:blipFill rotWithShape="1">
                <a:blip r:embed="rId3"/>
                <a:stretch>
                  <a:fillRect l="-270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14400" y="4343400"/>
            <a:ext cx="739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F0000"/>
                </a:solidFill>
              </a:rPr>
              <a:t>SFA + 3 model does not work for that two dipoles exchange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 larger the angle between the two dipoles (maximum at 90 degree), the higher the residues, as shown in the above figure.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/>
              <a:t>There are details of the 2D portrait and fitting results in next slide.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Case 1 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1600" y="1665208"/>
            <a:ext cx="337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What does it mean in the reality?</a:t>
            </a:r>
            <a:endParaRPr 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162800" y="2034540"/>
            <a:ext cx="76200" cy="251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4"/>
          <p:cNvCxnSpPr/>
          <p:nvPr/>
        </p:nvCxnSpPr>
        <p:spPr>
          <a:xfrm flipV="1">
            <a:off x="6248400" y="293132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 rot="16200000" flipV="1">
            <a:off x="5829300" y="712232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/>
          <p:nvPr/>
        </p:nvCxnSpPr>
        <p:spPr>
          <a:xfrm rot="16200000" flipV="1">
            <a:off x="7658100" y="-49768"/>
            <a:ext cx="0" cy="8382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/>
          <p:cNvCxnSpPr/>
          <p:nvPr/>
        </p:nvCxnSpPr>
        <p:spPr>
          <a:xfrm rot="10800000" flipV="1">
            <a:off x="8047978" y="357866"/>
            <a:ext cx="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28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51530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34004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164782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88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104775"/>
            <a:ext cx="41347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95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 smtClean="0"/>
              <a:t>Orientation of two dipoles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4770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3907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0, 30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1529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0, 60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59340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0, 90</a:t>
            </a:r>
            <a:endParaRPr lang="en-US" dirty="0"/>
          </a:p>
        </p:txBody>
      </p:sp>
      <p:sp>
        <p:nvSpPr>
          <p:cNvPr id="2" name="笑脸 1"/>
          <p:cNvSpPr/>
          <p:nvPr/>
        </p:nvSpPr>
        <p:spPr>
          <a:xfrm>
            <a:off x="551764" y="5534025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Case </a:t>
                </a:r>
                <a:r>
                  <a:rPr lang="sv-SE" dirty="0"/>
                  <a:t>2</a:t>
                </a:r>
                <a:r>
                  <a:rPr lang="sv-SE" dirty="0" smtClean="0"/>
                  <a:t>: </a:t>
                </a:r>
              </a:p>
              <a:p>
                <a:r>
                  <a:rPr lang="sv-SE" dirty="0" smtClean="0"/>
                  <a:t>1000 dipoles random oriented and being excited. </a:t>
                </a:r>
              </a:p>
              <a:p>
                <a:r>
                  <a:rPr lang="sv-SE" dirty="0" smtClean="0"/>
                  <a:t>The dimension of the steady state ET matrix is 1000*1000.</a:t>
                </a:r>
              </a:p>
              <a:p>
                <a:endParaRPr lang="sv-SE" dirty="0" smtClean="0"/>
              </a:p>
              <a:p>
                <a:r>
                  <a:rPr lang="sv-SE" dirty="0" smtClean="0"/>
                  <a:t>SFA+3 model works properly in the cases of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dirty="0" smtClean="0"/>
                  <a:t>one emitter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two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0.4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0.6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 smtClean="0"/>
                  <a:t>, three emitters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a:rPr lang="sv-SE" b="0" i="1" smtClean="0">
                                  <a:latin typeface="Cambria Math"/>
                                </a:rPr>
                                <m:t>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dirty="0"/>
                  <a:t>, 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SFA+3 does not work properly for two cases:</a:t>
                </a:r>
              </a:p>
              <a:p>
                <a:pPr marL="342900" indent="-342900">
                  <a:buAutoNum type="arabicPeriod"/>
                </a:pPr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err="1" smtClean="0"/>
                  <a:t>et_matrix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sv-S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6069610"/>
              </a:xfrm>
              <a:prstGeom prst="rect">
                <a:avLst/>
              </a:prstGeom>
              <a:blipFill rotWithShape="0">
                <a:blip r:embed="rId2"/>
                <a:stretch>
                  <a:fillRect l="-533" t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Schematic diagram of the emitter and single funnel.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each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4" y="550526"/>
                <a:ext cx="8235011" cy="658514"/>
              </a:xfrm>
              <a:prstGeom prst="rect">
                <a:avLst/>
              </a:prstGeom>
              <a:blipFill rotWithShape="0">
                <a:blip r:embed="rId2"/>
                <a:stretch>
                  <a:fillRect l="-666" t="-5556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15111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</a:t>
            </a:r>
            <a:r>
              <a:rPr lang="en-US" dirty="0"/>
              <a:t>0</a:t>
            </a:r>
            <a:r>
              <a:rPr lang="en-US" altLang="zh-CN" dirty="0"/>
              <a:t>°</a:t>
            </a:r>
            <a:endParaRPr lang="en-US" dirty="0"/>
          </a:p>
          <a:p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 = 0.99999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9283" y="1219200"/>
            <a:ext cx="2414122" cy="1280553"/>
            <a:chOff x="599283" y="1585967"/>
            <a:chExt cx="2414122" cy="1280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sv-SE" dirty="0" smtClean="0"/>
                    <a:t>et_matrix </a:t>
                  </a:r>
                  <a:r>
                    <a:rPr lang="sv-SE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sv-SE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83" y="2041614"/>
                  <a:ext cx="2414122" cy="82490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/>
            <p:cNvCxnSpPr/>
            <p:nvPr/>
          </p:nvCxnSpPr>
          <p:spPr>
            <a:xfrm>
              <a:off x="1773600" y="1965459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812030" y="158596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r>
                <a:rPr lang="en-US" altLang="zh-CN" dirty="0" smtClean="0"/>
                <a:t>°</a:t>
              </a:r>
              <a:endParaRPr lang="en-US" dirty="0"/>
            </a:p>
          </p:txBody>
        </p:sp>
      </p:grpSp>
      <p:sp>
        <p:nvSpPr>
          <p:cNvPr id="16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2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One emitter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" y="4206240"/>
            <a:ext cx="79952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4300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2451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3485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40191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60756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1008356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63046" y="981722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100%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9400" y="69467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57800" y="154454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52530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53165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53165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23733" y="5113240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286000" y="48972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66410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0.4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= 0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°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0" y="5657671"/>
                <a:ext cx="99803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878" t="-2538" r="-548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0.999394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0.82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22.14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331" y="3751163"/>
                <a:ext cx="1870270" cy="1224759"/>
              </a:xfrm>
              <a:prstGeom prst="rect">
                <a:avLst/>
              </a:prstGeom>
              <a:blipFill rotWithShape="0">
                <a:blip r:embed="rId3"/>
                <a:stretch>
                  <a:fillRect l="-2606" t="-2488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769705" y="5041240"/>
            <a:ext cx="0" cy="21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90800" y="53118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0.6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53" y="5656906"/>
                <a:ext cx="105028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624" t="-3046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592436" y="3504154"/>
            <a:ext cx="437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funnel is the linear superposition of all individual emitters.</a:t>
            </a:r>
          </a:p>
        </p:txBody>
      </p:sp>
      <p:sp>
        <p:nvSpPr>
          <p:cNvPr id="2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03" y="0"/>
            <a:ext cx="4725997" cy="26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03" y="2776552"/>
                <a:ext cx="3270062" cy="576248"/>
              </a:xfrm>
              <a:prstGeom prst="rect">
                <a:avLst/>
              </a:prstGeom>
              <a:blipFill rotWithShape="0">
                <a:blip r:embed="rId6"/>
                <a:stretch>
                  <a:fillRect l="-1117" t="-2105" r="-2235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  ⋯  0.6  ⋯  0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0.6  ⋯  0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29818"/>
                <a:ext cx="3665728" cy="1815177"/>
              </a:xfrm>
              <a:prstGeom prst="rect">
                <a:avLst/>
              </a:prstGeom>
              <a:blipFill rotWithShape="0">
                <a:blip r:embed="rId7"/>
                <a:stretch>
                  <a:fillRect l="-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>
          <a:xfrm flipH="1">
            <a:off x="3639218" y="977565"/>
            <a:ext cx="170126" cy="17440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/>
          <p:cNvSpPr txBox="1"/>
          <p:nvPr/>
        </p:nvSpPr>
        <p:spPr>
          <a:xfrm>
            <a:off x="3851841" y="1651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9" name="左大括号 28"/>
          <p:cNvSpPr/>
          <p:nvPr/>
        </p:nvSpPr>
        <p:spPr>
          <a:xfrm rot="16200000">
            <a:off x="2257242" y="1714840"/>
            <a:ext cx="152226" cy="23616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文本框 29"/>
          <p:cNvSpPr txBox="1"/>
          <p:nvPr/>
        </p:nvSpPr>
        <p:spPr>
          <a:xfrm>
            <a:off x="1979123" y="291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13903" y="81260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52333" y="4331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33" name="直接箭头连接符 32"/>
          <p:cNvCxnSpPr/>
          <p:nvPr/>
        </p:nvCxnSpPr>
        <p:spPr>
          <a:xfrm rot="19440000">
            <a:off x="1961781" y="808598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946541" y="4291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07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Two emitters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2894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006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15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87134" y="111192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1190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17259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378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54168" y="96158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-2160000">
            <a:off x="7304083" y="11335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59444" y="6096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60%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6620522" y="99430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629400" y="69229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153049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091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063"/>
          <a:stretch/>
        </p:blipFill>
        <p:spPr>
          <a:xfrm>
            <a:off x="4721369" y="219437"/>
            <a:ext cx="4344951" cy="2664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1661137" y="5100649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359451" y="51641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137824" y="516411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66194" y="4936329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777137" y="4734246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1348" y="6488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emitter1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0.4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0</a:t>
                </a:r>
                <a:r>
                  <a:rPr lang="en-US" altLang="zh-CN" dirty="0"/>
                  <a:t> °</a:t>
                </a:r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70" y="5596777"/>
                <a:ext cx="99803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5488" t="-2538" r="-487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funnel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</a:t>
                </a:r>
                <a:r>
                  <a:rPr lang="el-GR" dirty="0">
                    <a:solidFill>
                      <a:srgbClr val="FF0000"/>
                    </a:solidFill>
                  </a:rPr>
                  <a:t>ε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) = 0.9999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M = 0.52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= 30.78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°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86" y="3637954"/>
                <a:ext cx="348826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573" t="-3046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/>
          <p:cNvCxnSpPr/>
          <p:nvPr/>
        </p:nvCxnSpPr>
        <p:spPr>
          <a:xfrm flipV="1">
            <a:off x="2957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032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emitter2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36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12" y="5596777"/>
                <a:ext cx="1050288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4624" t="-2538" r="-462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037047" y="9073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5477" y="44401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19440000">
            <a:off x="1883652" y="90953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68412" y="4502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17280000">
            <a:off x="2639893" y="903303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89887" y="44397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72°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253137" y="4972329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074863" y="515949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r>
              <a:rPr lang="en-US" altLang="zh-CN" dirty="0" smtClean="0"/>
              <a:t>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emitter3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</m:oMath>
                </a14:m>
                <a:r>
                  <a:rPr lang="en-US" dirty="0" smtClean="0"/>
                  <a:t> = 0.3</a:t>
                </a:r>
              </a:p>
              <a:p>
                <a:r>
                  <a:rPr lang="en-US" dirty="0" smtClean="0"/>
                  <a:t>M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= 72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°</a:t>
                </a:r>
                <a:endParaRPr 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12" y="5596777"/>
                <a:ext cx="1050288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5233" t="-2538" r="-4651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e</a:t>
                </a:r>
                <a:r>
                  <a:rPr lang="en-US" dirty="0" err="1" smtClean="0"/>
                  <a:t>t_matrix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0.4  ⋯  0.3  ⋯  0.3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0  ⋯  0  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0.4  ⋯  0.3  ⋯  0.3 ⋯  0  ⋯  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971" y="1114395"/>
                <a:ext cx="5821416" cy="2085827"/>
              </a:xfrm>
              <a:prstGeom prst="rect">
                <a:avLst/>
              </a:prstGeom>
              <a:blipFill rotWithShape="0">
                <a:blip r:embed="rId7"/>
                <a:stretch>
                  <a:fillRect l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号 29"/>
          <p:cNvSpPr/>
          <p:nvPr/>
        </p:nvSpPr>
        <p:spPr>
          <a:xfrm flipH="1">
            <a:off x="4414349" y="1190888"/>
            <a:ext cx="157651" cy="20379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54648" y="20252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2581911" y="1648980"/>
            <a:ext cx="105419" cy="32651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本框 32"/>
          <p:cNvSpPr txBox="1"/>
          <p:nvPr/>
        </p:nvSpPr>
        <p:spPr>
          <a:xfrm>
            <a:off x="2341342" y="33245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+1]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𝑓𝑢𝑛𝑛𝑒𝑙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𝑒𝑚𝑖𝑡𝑡𝑒𝑟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09" y="2925148"/>
                <a:ext cx="4201471" cy="853247"/>
              </a:xfrm>
              <a:prstGeom prst="rect">
                <a:avLst/>
              </a:prstGeom>
              <a:blipFill rotWithShape="0">
                <a:blip r:embed="rId8"/>
                <a:stretch>
                  <a:fillRect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540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56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Three emitters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5477522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3600000">
            <a:off x="5467910" y="110675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800000">
            <a:off x="5478081" y="112615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-1800000">
            <a:off x="5492469" y="111636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-3600000">
            <a:off x="5477522" y="1122435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06322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54168" y="966756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</a:t>
            </a:r>
            <a:r>
              <a:rPr lang="sv-SE" dirty="0" smtClean="0"/>
              <a:t>°, 40%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-2160000">
            <a:off x="7304083" y="1138745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6200" y="3048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72°, 30%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rot="-4320000">
            <a:off x="7304083" y="112062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13348" y="62126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36°, 30%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1000 emitters (no ET)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2361224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2062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24000" y="4078356"/>
            <a:ext cx="0" cy="7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0.00002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931650" y="76200"/>
            <a:ext cx="318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works.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Result shows intensity is close to 0, which means there is no funnel.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929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" y="4218940"/>
            <a:ext cx="7995260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498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No ET process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5934722" y="111357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3600000">
            <a:off x="5925110" y="1095086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">
            <a:off x="5944334" y="11054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-1800000">
            <a:off x="5949669" y="110469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3600000">
            <a:off x="5934722" y="1110767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7763522" y="113133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3600000">
            <a:off x="7753910" y="1112842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800000">
            <a:off x="7773134" y="11231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1800000">
            <a:off x="7778469" y="112245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3600000">
            <a:off x="7763522" y="1128523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7077722" y="978932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54429" y="609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No 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151512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918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4" y="451383"/>
                <a:ext cx="3226845" cy="1378904"/>
              </a:xfrm>
              <a:prstGeom prst="rect">
                <a:avLst/>
              </a:prstGeom>
              <a:blipFill rotWithShape="0">
                <a:blip r:embed="rId2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04737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11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466436" y="76200"/>
            <a:ext cx="258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Although the </a:t>
            </a:r>
            <a:r>
              <a:rPr lang="en-US" dirty="0">
                <a:solidFill>
                  <a:srgbClr val="FF0000"/>
                </a:solidFill>
              </a:rPr>
              <a:t>residue is </a:t>
            </a:r>
            <a:r>
              <a:rPr lang="en-US" dirty="0" smtClean="0">
                <a:solidFill>
                  <a:srgbClr val="FF0000"/>
                </a:solidFill>
              </a:rPr>
              <a:t>low, the original 2D portrait is different from the fitting 2D portrait.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3092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49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(solution)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5477522" y="113412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600000">
            <a:off x="5467910" y="1115632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800000">
            <a:off x="5487134" y="1125978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-1800000">
            <a:off x="5492469" y="1125244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600000">
            <a:off x="5477522" y="1131313"/>
            <a:ext cx="914400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7306322" y="115187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3600000">
            <a:off x="7296710" y="1133388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800000">
            <a:off x="7315934" y="1143734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-1800000">
            <a:off x="7321269" y="1143000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3600000">
            <a:off x="7306322" y="1149069"/>
            <a:ext cx="91440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6620522" y="999478"/>
            <a:ext cx="533400" cy="22860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29400" y="69746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57800" y="153566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1000 dipoles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6457" y="152400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All dipoles, 0.1%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264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 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08" y="986728"/>
                <a:ext cx="2414122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0283" y="398184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2660820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6746997" y="0"/>
            <a:ext cx="2397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SFA+3 Does not work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residue is high 0.05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153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" y="4206240"/>
            <a:ext cx="7995256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" y="457200"/>
            <a:ext cx="551397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260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570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(energy are exchanged between two dipoles)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644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663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08737" y="3797262"/>
            <a:ext cx="0" cy="36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180 </a:t>
                </a:r>
                <a:r>
                  <a:rPr lang="sv-SE" dirty="0"/>
                  <a:t>dipoles random oriented and being excited. </a:t>
                </a:r>
              </a:p>
              <a:p>
                <a:r>
                  <a:rPr lang="sv-SE" dirty="0"/>
                  <a:t>The dimension of the steady state ET matrix is </a:t>
                </a:r>
                <a:r>
                  <a:rPr lang="sv-SE" dirty="0" smtClean="0"/>
                  <a:t>180*180.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ntensity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emitter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180,1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𝑑𝑖𝑝𝑜𝑙𝑒𝑠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2400"/>
                <a:ext cx="7720447" cy="935513"/>
              </a:xfrm>
              <a:prstGeom prst="rect">
                <a:avLst/>
              </a:prstGeom>
              <a:blipFill rotWithShape="0">
                <a:blip r:embed="rId2"/>
                <a:stretch>
                  <a:fillRect l="-711" t="-326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 flipV="1">
            <a:off x="1505172" y="3797262"/>
            <a:ext cx="0" cy="360000"/>
          </a:xfrm>
          <a:prstGeom prst="line">
            <a:avLst/>
          </a:prstGeom>
          <a:ln w="25400">
            <a:solidFill>
              <a:srgbClr val="FF000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86008" y="4619787"/>
            <a:ext cx="1335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</a:t>
            </a:r>
          </a:p>
          <a:p>
            <a:r>
              <a:rPr lang="en-US" dirty="0" smtClean="0"/>
              <a:t>Intensity = 1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0768" y="2876681"/>
            <a:ext cx="163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 smtClean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1. One emitter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</a:t>
                </a:r>
                <a:r>
                  <a:rPr lang="sv-SE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16197"/>
                <a:ext cx="2414122" cy="1655903"/>
              </a:xfrm>
              <a:prstGeom prst="rect">
                <a:avLst/>
              </a:prstGeom>
              <a:blipFill rotWithShape="0">
                <a:blip r:embed="rId3"/>
                <a:stretch>
                  <a:fillRect l="-2020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1773600" y="1965459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12030" y="15859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201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2.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3717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87363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2184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0.999983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0.87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15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970360"/>
            <a:ext cx="0" cy="18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0.5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0"/>
            <a:ext cx="4725993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32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 smtClean="0"/>
                  <a:t>3. two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  <m:e>
                                  <m:r>
                                    <a:rPr lang="sv-SE" i="1">
                                      <a:latin typeface="Cambria Math"/>
                                    </a:rPr>
                                    <m:t>⋮     ⋮</m:t>
                                  </m:r>
                                </m:e>
                              </m:eqAr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⋯0.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173497" cy="1850250"/>
              </a:xfrm>
              <a:prstGeom prst="rect">
                <a:avLst/>
              </a:prstGeom>
              <a:blipFill rotWithShape="0">
                <a:blip r:embed="rId2"/>
                <a:stretch>
                  <a:fillRect l="-1536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44597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44196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4073280"/>
            <a:ext cx="0" cy="7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33172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0.2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0.92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24.4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3886200"/>
            <a:ext cx="0" cy="28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670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0.8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86" y="0"/>
            <a:ext cx="4725994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4</a:t>
                </a:r>
                <a:r>
                  <a:rPr lang="sv-SE" dirty="0" smtClean="0"/>
                  <a:t>. three emitters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sv-SE" i="1">
                                  <a:latin typeface="Cambria Math"/>
                                </a:rPr>
                                <m:t>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     ⋮     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0.4⋯0.3⋯0.3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3694922" cy="1655903"/>
              </a:xfrm>
              <a:prstGeom prst="rect">
                <a:avLst/>
              </a:prstGeom>
              <a:blipFill rotWithShape="0">
                <a:blip r:embed="rId2"/>
                <a:stretch>
                  <a:fillRect l="-1318" t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>
            <a:off x="1822890" y="82546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61320" y="36212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8" name="直接箭头连接符 7"/>
          <p:cNvCxnSpPr/>
          <p:nvPr/>
        </p:nvCxnSpPr>
        <p:spPr>
          <a:xfrm rot="-1800000">
            <a:off x="2360690" y="821452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5450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513794" y="3997523"/>
            <a:ext cx="0" cy="144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438400" y="3795440"/>
            <a:ext cx="0" cy="36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348948" y="554986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09600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emitter1</a:t>
            </a:r>
          </a:p>
          <a:p>
            <a:r>
              <a:rPr lang="en-US" dirty="0" smtClean="0"/>
              <a:t>Intensity = 0.4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787330" y="2407970"/>
            <a:ext cx="348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1.0000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0.66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26.3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255016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344548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238814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emitter2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30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21" name="直接箭头连接符 20"/>
          <p:cNvCxnSpPr/>
          <p:nvPr/>
        </p:nvCxnSpPr>
        <p:spPr>
          <a:xfrm rot="-3600000">
            <a:off x="2874374" y="821451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924368" y="3621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637280" y="4033523"/>
            <a:ext cx="0" cy="10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424587" y="42206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978162" y="4657971"/>
            <a:ext cx="1510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emitter3</a:t>
            </a:r>
          </a:p>
          <a:p>
            <a:r>
              <a:rPr lang="en-US" dirty="0" smtClean="0"/>
              <a:t>Intensity = 0.3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60</a:t>
            </a:r>
            <a:r>
              <a:rPr lang="en-US" altLang="zh-CN" dirty="0" smtClean="0"/>
              <a:t> </a:t>
            </a:r>
            <a:r>
              <a:rPr lang="en-US" altLang="zh-CN" dirty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660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5</a:t>
                </a:r>
                <a:r>
                  <a:rPr lang="sv-SE" dirty="0" smtClean="0"/>
                  <a:t>. 180 emitters, enery are exchanged between two dipoles.</a:t>
                </a:r>
              </a:p>
              <a:p>
                <a:r>
                  <a:rPr lang="sv-SE" dirty="0" smtClean="0"/>
                  <a:t> </a:t>
                </a:r>
              </a:p>
              <a:p>
                <a:endParaRPr lang="sv-SE" dirty="0" smtClean="0"/>
              </a:p>
              <a:p>
                <a:endParaRPr lang="sv-SE" dirty="0" smtClean="0"/>
              </a:p>
              <a:p>
                <a:r>
                  <a:rPr lang="sv-SE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3" y="76200"/>
                <a:ext cx="5741956" cy="1932901"/>
              </a:xfrm>
              <a:prstGeom prst="rect">
                <a:avLst/>
              </a:prstGeom>
              <a:blipFill rotWithShape="0">
                <a:blip r:embed="rId2"/>
                <a:stretch>
                  <a:fillRect l="-849" t="-1893" r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1508737" y="416184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22530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22530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7843520" y="3975440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4409975"/>
            <a:ext cx="1776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1/180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/>
              <a:t> 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888064" y="2572182"/>
            <a:ext cx="2103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178.99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10928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976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箭头连接符 11"/>
          <p:cNvCxnSpPr/>
          <p:nvPr/>
        </p:nvCxnSpPr>
        <p:spPr>
          <a:xfrm>
            <a:off x="1508737" y="4853823"/>
            <a:ext cx="64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07051" y="491728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985424" y="491728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180</a:t>
            </a:r>
            <a:r>
              <a:rPr lang="en-US" altLang="zh-CN" dirty="0"/>
              <a:t> °</a:t>
            </a:r>
            <a:endParaRPr 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515208" y="4673823"/>
            <a:ext cx="0" cy="180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38600" y="5101955"/>
            <a:ext cx="2015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emitters</a:t>
            </a:r>
          </a:p>
          <a:p>
            <a:r>
              <a:rPr lang="en-US" dirty="0" smtClean="0"/>
              <a:t>Intensity = 1/1000</a:t>
            </a:r>
          </a:p>
          <a:p>
            <a:r>
              <a:rPr lang="en-US" dirty="0" smtClean="0"/>
              <a:t>M = 1</a:t>
            </a:r>
          </a:p>
          <a:p>
            <a:r>
              <a:rPr lang="en-US" dirty="0" smtClean="0"/>
              <a:t>Phase = 0</a:t>
            </a:r>
            <a:r>
              <a:rPr lang="en-US" altLang="zh-CN" dirty="0" smtClean="0"/>
              <a:t>°- 18</a:t>
            </a:r>
            <a:r>
              <a:rPr lang="en-US" dirty="0" smtClean="0"/>
              <a:t>0</a:t>
            </a:r>
            <a:r>
              <a:rPr lang="en-US" altLang="zh-CN" dirty="0" smtClean="0"/>
              <a:t>°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81602" y="3352800"/>
            <a:ext cx="2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Intensity (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dirty="0" smtClean="0">
                <a:solidFill>
                  <a:srgbClr val="FF0000"/>
                </a:solidFill>
              </a:rPr>
              <a:t>) = 0.00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 = 0.001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Phase = 0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50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166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81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196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11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227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42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57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72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88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03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8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33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48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364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79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94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099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251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4404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556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09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861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013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5166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5318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5471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23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5775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28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080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6233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385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6537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6690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6842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6995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71475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72999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74523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76047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7757137" y="4801260"/>
            <a:ext cx="0" cy="3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"/>
          <p:cNvSpPr/>
          <p:nvPr/>
        </p:nvSpPr>
        <p:spPr>
          <a:xfrm>
            <a:off x="0" y="0"/>
            <a:ext cx="4668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1000 emitters – related to the isotropic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no ET process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sv-SE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990600"/>
                <a:ext cx="2623732" cy="824906"/>
              </a:xfrm>
              <a:prstGeom prst="rect">
                <a:avLst/>
              </a:prstGeom>
              <a:blipFill rotWithShape="1">
                <a:blip r:embed="rId2"/>
                <a:stretch>
                  <a:fillRect l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505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54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2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2755858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4825917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2705"/>
          <a:stretch/>
        </p:blipFill>
        <p:spPr>
          <a:xfrm>
            <a:off x="0" y="762000"/>
            <a:ext cx="908064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4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0" y="111760"/>
            <a:ext cx="6796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collection_of_functions.py:149: </a:t>
            </a:r>
            <a:r>
              <a:rPr lang="en-US" dirty="0" err="1"/>
              <a:t>RuntimeWarning</a:t>
            </a:r>
            <a:r>
              <a:rPr lang="en-US" dirty="0"/>
              <a:t>: invalid value encountered in </a:t>
            </a:r>
            <a:r>
              <a:rPr lang="en-US" dirty="0" err="1"/>
              <a:t>arccos</a:t>
            </a:r>
            <a:endParaRPr lang="en-US" dirty="0"/>
          </a:p>
          <a:p>
            <a:r>
              <a:rPr lang="en-US" dirty="0"/>
              <a:t>  alpha = 0.5 * </a:t>
            </a:r>
            <a:r>
              <a:rPr lang="en-US" dirty="0" err="1"/>
              <a:t>np.arccos</a:t>
            </a:r>
            <a:r>
              <a:rPr lang="en-US" dirty="0"/>
              <a:t>( .5*(((gr+2)*</a:t>
            </a:r>
            <a:r>
              <a:rPr lang="en-US" dirty="0" err="1"/>
              <a:t>md_ex</a:t>
            </a:r>
            <a:r>
              <a:rPr lang="en-US" dirty="0"/>
              <a:t>)-gr) )</a:t>
            </a:r>
          </a:p>
        </p:txBody>
      </p:sp>
    </p:spTree>
    <p:extLst>
      <p:ext uri="{BB962C8B-B14F-4D97-AF65-F5344CB8AC3E}">
        <p14:creationId xmlns:p14="http://schemas.microsoft.com/office/powerpoint/2010/main" val="289293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" y="27846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" y="6858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12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" y="6858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31" y="48420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860800"/>
            <a:ext cx="897172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1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46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42000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3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" y="909000"/>
            <a:ext cx="902013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8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4" y="66624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±8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860800"/>
            <a:ext cx="8832989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842000"/>
            <a:ext cx="8832989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2657779" cy="5558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" y="914400"/>
                <a:ext cx="1458220" cy="525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28800"/>
            <a:ext cx="4676205" cy="34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1828800"/>
            <a:ext cx="4676205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5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350" r="53418"/>
          <a:stretch/>
        </p:blipFill>
        <p:spPr>
          <a:xfrm>
            <a:off x="341038" y="-1555"/>
            <a:ext cx="3157326" cy="25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8" y="4038600"/>
            <a:ext cx="3409725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114800"/>
            <a:ext cx="3409727" cy="25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7880" r="52948"/>
          <a:stretch/>
        </p:blipFill>
        <p:spPr>
          <a:xfrm>
            <a:off x="5105400" y="0"/>
            <a:ext cx="3313022" cy="259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0200" y="2743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theta </a:t>
            </a:r>
            <a:r>
              <a:rPr lang="sv-SE" dirty="0" smtClean="0"/>
              <a:t>= [0</a:t>
            </a:r>
            <a:r>
              <a:rPr lang="sv-SE" dirty="0"/>
              <a:t>, 45, 90, 135</a:t>
            </a:r>
            <a:r>
              <a:rPr lang="sv-SE" dirty="0" smtClean="0"/>
              <a:t>]</a:t>
            </a:r>
            <a:endParaRPr lang="en-US" dirty="0" smtClean="0"/>
          </a:p>
          <a:p>
            <a:r>
              <a:rPr lang="en-US" dirty="0" err="1" smtClean="0"/>
              <a:t>et_matrix</a:t>
            </a:r>
            <a:r>
              <a:rPr lang="en-US" dirty="0" smtClean="0"/>
              <a:t> = ([</a:t>
            </a:r>
            <a:r>
              <a:rPr lang="en-US" dirty="0"/>
              <a:t>0.5, 0.5, 0.0, 0.0],</a:t>
            </a:r>
          </a:p>
          <a:p>
            <a:r>
              <a:rPr lang="en-US" dirty="0"/>
              <a:t>                       [0.0, 1.0, 0.0, 0.0],</a:t>
            </a:r>
          </a:p>
          <a:p>
            <a:r>
              <a:rPr lang="en-US" dirty="0"/>
              <a:t>                       [0.0, 0.2, 0.8, 0.0],</a:t>
            </a:r>
          </a:p>
          <a:p>
            <a:r>
              <a:rPr lang="en-US" dirty="0"/>
              <a:t>                       [0.0, 0.0, 0.0, 1.0</a:t>
            </a:r>
            <a:r>
              <a:rPr lang="en-US" dirty="0" smtClean="0"/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53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7111"/>
          <a:stretch/>
        </p:blipFill>
        <p:spPr>
          <a:xfrm>
            <a:off x="1064067" y="457200"/>
            <a:ext cx="8079933" cy="201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0"/>
            <a:ext cx="425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dipoles - Change </a:t>
            </a:r>
            <a:r>
              <a:rPr lang="en-US" dirty="0" smtClean="0"/>
              <a:t>the </a:t>
            </a:r>
            <a:r>
              <a:rPr lang="en-US" dirty="0" err="1" smtClean="0"/>
              <a:t>Mex</a:t>
            </a:r>
            <a:r>
              <a:rPr lang="en-US" dirty="0" smtClean="0"/>
              <a:t> from 0 to 1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579851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1565072" y="8597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1346266" y="98580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15"/>
          <p:cNvCxnSpPr/>
          <p:nvPr/>
        </p:nvCxnSpPr>
        <p:spPr>
          <a:xfrm rot="-3600000">
            <a:off x="614078" y="116606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23"/>
          <p:cNvSpPr/>
          <p:nvPr/>
        </p:nvSpPr>
        <p:spPr>
          <a:xfrm flipV="1">
            <a:off x="1219110" y="73302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17"/>
          <p:cNvCxnSpPr/>
          <p:nvPr/>
        </p:nvCxnSpPr>
        <p:spPr>
          <a:xfrm rot="-1800000">
            <a:off x="602200" y="116606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1429960" y="5334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86" y="116606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r="7764"/>
          <a:stretch/>
        </p:blipFill>
        <p:spPr>
          <a:xfrm>
            <a:off x="968896" y="4689600"/>
            <a:ext cx="8147189" cy="201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7764"/>
          <a:stretch/>
        </p:blipFill>
        <p:spPr>
          <a:xfrm>
            <a:off x="968896" y="2577020"/>
            <a:ext cx="81471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 smtClean="0"/>
                  <a:t>Theta = [79, 109, 49]</a:t>
                </a:r>
              </a:p>
              <a:p>
                <a:r>
                  <a:rPr lang="en-US" sz="1600" dirty="0" smtClean="0"/>
                  <a:t>The first one is the center dipole</a:t>
                </a:r>
              </a:p>
              <a:p>
                <a:r>
                  <a:rPr lang="en-US" sz="1600" dirty="0" err="1" smtClean="0"/>
                  <a:t>bl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= </a:t>
                </a:r>
                <a:r>
                  <a:rPr lang="en-US" sz="1600" dirty="0" smtClean="0"/>
                  <a:t>[False, True, True]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1600" dirty="0" smtClean="0"/>
                  <a:t> = 3</a:t>
                </a:r>
                <a:r>
                  <a:rPr lang="sv-SE" sz="1600" dirty="0" smtClean="0"/>
                  <a:t>0</a:t>
                </a:r>
                <a:r>
                  <a:rPr lang="sv-SE" sz="1600" dirty="0"/>
                  <a:t>°</a:t>
                </a:r>
                <a:r>
                  <a:rPr lang="en-US" sz="1600" dirty="0" smtClean="0"/>
                  <a:t> </a:t>
                </a:r>
                <a:endParaRPr lang="en-US" sz="1600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4" y="1714560"/>
                <a:ext cx="2957346" cy="1354217"/>
              </a:xfrm>
              <a:prstGeom prst="rect">
                <a:avLst/>
              </a:prstGeom>
              <a:blipFill rotWithShape="0">
                <a:blip r:embed="rId7"/>
                <a:stretch>
                  <a:fillRect l="-102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6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66" y="800174"/>
            <a:ext cx="6096851" cy="4505954"/>
          </a:xfrm>
          <a:prstGeom prst="rect">
            <a:avLst/>
          </a:prstGeom>
        </p:spPr>
      </p:pic>
      <p:cxnSp>
        <p:nvCxnSpPr>
          <p:cNvPr id="6" name="直接箭头连接符 15"/>
          <p:cNvCxnSpPr/>
          <p:nvPr/>
        </p:nvCxnSpPr>
        <p:spPr>
          <a:xfrm rot="-1140000">
            <a:off x="7232401" y="46452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0"/>
          <p:cNvSpPr txBox="1"/>
          <p:nvPr/>
        </p:nvSpPr>
        <p:spPr>
          <a:xfrm>
            <a:off x="8217622" y="4338901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8" name="弧形 23"/>
          <p:cNvSpPr/>
          <p:nvPr/>
        </p:nvSpPr>
        <p:spPr>
          <a:xfrm>
            <a:off x="7998816" y="4464946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接箭头连接符 15"/>
          <p:cNvCxnSpPr/>
          <p:nvPr/>
        </p:nvCxnSpPr>
        <p:spPr>
          <a:xfrm rot="-2400000">
            <a:off x="7266628" y="46452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23"/>
          <p:cNvSpPr/>
          <p:nvPr/>
        </p:nvSpPr>
        <p:spPr>
          <a:xfrm flipV="1">
            <a:off x="7871660" y="4212159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7"/>
          <p:cNvCxnSpPr/>
          <p:nvPr/>
        </p:nvCxnSpPr>
        <p:spPr>
          <a:xfrm rot="-1800000">
            <a:off x="7254750" y="46452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8082510" y="401253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8"/>
              <p:cNvSpPr/>
              <p:nvPr/>
            </p:nvSpPr>
            <p:spPr>
              <a:xfrm>
                <a:off x="7032236" y="4645205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236" y="4645205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5"/>
          <p:cNvCxnSpPr/>
          <p:nvPr/>
        </p:nvCxnSpPr>
        <p:spPr>
          <a:xfrm>
            <a:off x="7174183" y="311203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>
            <a:off x="8159404" y="280573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6" name="弧形 23"/>
          <p:cNvSpPr/>
          <p:nvPr/>
        </p:nvSpPr>
        <p:spPr>
          <a:xfrm>
            <a:off x="7940598" y="2931778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接箭头连接符 15"/>
          <p:cNvCxnSpPr/>
          <p:nvPr/>
        </p:nvCxnSpPr>
        <p:spPr>
          <a:xfrm rot="-3600000">
            <a:off x="7208410" y="3112037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弧形 23"/>
          <p:cNvSpPr/>
          <p:nvPr/>
        </p:nvSpPr>
        <p:spPr>
          <a:xfrm flipV="1">
            <a:off x="7813442" y="267899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箭头连接符 17"/>
          <p:cNvCxnSpPr/>
          <p:nvPr/>
        </p:nvCxnSpPr>
        <p:spPr>
          <a:xfrm rot="-1800000">
            <a:off x="7196532" y="3112037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/>
          <p:cNvSpPr txBox="1"/>
          <p:nvPr/>
        </p:nvSpPr>
        <p:spPr>
          <a:xfrm>
            <a:off x="8024292" y="247937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8"/>
              <p:cNvSpPr/>
              <p:nvPr/>
            </p:nvSpPr>
            <p:spPr>
              <a:xfrm>
                <a:off x="6974018" y="3112037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18" y="3112037"/>
                <a:ext cx="3241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15"/>
          <p:cNvCxnSpPr/>
          <p:nvPr/>
        </p:nvCxnSpPr>
        <p:spPr>
          <a:xfrm>
            <a:off x="7134365" y="170079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0"/>
          <p:cNvSpPr txBox="1"/>
          <p:nvPr/>
        </p:nvSpPr>
        <p:spPr>
          <a:xfrm>
            <a:off x="8053901" y="137830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811730" y="1474789"/>
            <a:ext cx="248056" cy="242746"/>
          </a:xfrm>
          <a:prstGeom prst="arc">
            <a:avLst>
              <a:gd name="adj1" fmla="val 16200000"/>
              <a:gd name="adj2" fmla="val 97661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直接箭头连接符 15"/>
          <p:cNvCxnSpPr/>
          <p:nvPr/>
        </p:nvCxnSpPr>
        <p:spPr>
          <a:xfrm rot="-5400000">
            <a:off x="7168592" y="170079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弧形 23"/>
          <p:cNvSpPr/>
          <p:nvPr/>
        </p:nvSpPr>
        <p:spPr>
          <a:xfrm flipV="1">
            <a:off x="7574904" y="1188261"/>
            <a:ext cx="248056" cy="242746"/>
          </a:xfrm>
          <a:prstGeom prst="arc">
            <a:avLst>
              <a:gd name="adj1" fmla="val 19641321"/>
              <a:gd name="adj2" fmla="val 59231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箭头连接符 17"/>
          <p:cNvCxnSpPr/>
          <p:nvPr/>
        </p:nvCxnSpPr>
        <p:spPr>
          <a:xfrm rot="-2700000">
            <a:off x="7156714" y="170079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0"/>
          <p:cNvSpPr txBox="1"/>
          <p:nvPr/>
        </p:nvSpPr>
        <p:spPr>
          <a:xfrm>
            <a:off x="7779789" y="93232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8"/>
              <p:cNvSpPr/>
              <p:nvPr/>
            </p:nvSpPr>
            <p:spPr>
              <a:xfrm>
                <a:off x="6934200" y="170079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70079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5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34200" y="152400"/>
            <a:ext cx="209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</a:p>
          <a:p>
            <a:r>
              <a:rPr lang="en-US" dirty="0" smtClean="0"/>
              <a:t>Calculate anisotropy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6096851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1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984308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496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0.93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0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2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0.77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2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0.5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954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</a:t>
                </a:r>
                <a:r>
                  <a:rPr lang="sv-SE" dirty="0" smtClean="0"/>
                  <a:t>0°</a:t>
                </a:r>
              </a:p>
              <a:p>
                <a:r>
                  <a:rPr lang="sv-SE" dirty="0" smtClean="0"/>
                  <a:t>Mex = 0.17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276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82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12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dirty="0"/>
                  <a:t> = </a:t>
                </a:r>
                <a:r>
                  <a:rPr lang="sv-SE" dirty="0" smtClean="0"/>
                  <a:t>45°</a:t>
                </a:r>
              </a:p>
              <a:p>
                <a:r>
                  <a:rPr lang="sv-SE" dirty="0" smtClean="0"/>
                  <a:t>Mex = 0.0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115903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421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5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1167" b="22389"/>
          <a:stretch/>
        </p:blipFill>
        <p:spPr>
          <a:xfrm>
            <a:off x="27573" y="37620"/>
            <a:ext cx="3020427" cy="12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0964" b="20998"/>
          <a:stretch/>
        </p:blipFill>
        <p:spPr>
          <a:xfrm>
            <a:off x="2878885" y="24414"/>
            <a:ext cx="3058844" cy="1295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1842" b="21713"/>
          <a:stretch/>
        </p:blipFill>
        <p:spPr>
          <a:xfrm>
            <a:off x="5802044" y="114300"/>
            <a:ext cx="3106517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21508" b="18520"/>
          <a:stretch/>
        </p:blipFill>
        <p:spPr>
          <a:xfrm>
            <a:off x="11767" y="3092632"/>
            <a:ext cx="3106517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t="20346" b="19682"/>
          <a:stretch/>
        </p:blipFill>
        <p:spPr>
          <a:xfrm>
            <a:off x="2855048" y="3098550"/>
            <a:ext cx="3106517" cy="1295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t="21167" b="20014"/>
          <a:stretch/>
        </p:blipFill>
        <p:spPr>
          <a:xfrm>
            <a:off x="5778370" y="3098550"/>
            <a:ext cx="3106517" cy="1270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6943" y="18257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085140" y="182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0, 90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34200" y="18466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0, 60, 120</a:t>
            </a:r>
            <a:endParaRPr 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83788" y="502920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0, 45, 90, 135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225826" y="50158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0, 30, 60, 90, 120, 150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451151" y="501588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0, 36, 72, 108, 144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8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95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nReplicate = 50</a:t>
            </a:r>
          </a:p>
          <a:p>
            <a:r>
              <a:rPr lang="sv-SE" dirty="0" smtClean="0"/>
              <a:t>N (number of molecules) = 100</a:t>
            </a:r>
            <a:endParaRPr lang="en-US" dirty="0"/>
          </a:p>
        </p:txBody>
      </p:sp>
      <p:cxnSp>
        <p:nvCxnSpPr>
          <p:cNvPr id="3" name="直接箭头连接符 15"/>
          <p:cNvCxnSpPr/>
          <p:nvPr/>
        </p:nvCxnSpPr>
        <p:spPr>
          <a:xfrm>
            <a:off x="4642407" y="378006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7"/>
          <p:cNvCxnSpPr/>
          <p:nvPr/>
        </p:nvCxnSpPr>
        <p:spPr>
          <a:xfrm rot="-1800000">
            <a:off x="4664756" y="378006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0"/>
          <p:cNvSpPr txBox="1"/>
          <p:nvPr/>
        </p:nvSpPr>
        <p:spPr>
          <a:xfrm>
            <a:off x="5679872" y="7036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7" name="弧形 23"/>
          <p:cNvSpPr/>
          <p:nvPr/>
        </p:nvSpPr>
        <p:spPr>
          <a:xfrm>
            <a:off x="5379572" y="22730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8966"/>
                <a:ext cx="39466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74777" y="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200" dirty="0" smtClean="0"/>
              <a:t>A molecule have independent polarized absorber (M = 1) and emitter (M = 1). </a:t>
            </a:r>
            <a:r>
              <a:rPr lang="sv-SE" sz="1200" dirty="0"/>
              <a:t> </a:t>
            </a:r>
            <a:r>
              <a:rPr lang="sv-SE" sz="1200" dirty="0" smtClean="0"/>
              <a:t>100% energy transfer from absorber to emitter.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" y="773777"/>
            <a:ext cx="55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Maybe I should fix the M_f close to 0 during the fitting ?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Check 2D portrait for different angles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Plot equation from reference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95400" y="1676851"/>
            <a:ext cx="2514600" cy="20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105400" y="1675887"/>
            <a:ext cx="2743201" cy="201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6200" y="226824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+ angle</a:t>
            </a:r>
            <a:endParaRPr 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200635" y="2743200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1923325" y="2210368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096000" y="2268243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18463" r="52628"/>
          <a:stretch/>
        </p:blipFill>
        <p:spPr>
          <a:xfrm>
            <a:off x="1285754" y="4115764"/>
            <a:ext cx="2514600" cy="201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/>
          <a:srcRect l="17520" r="50943"/>
          <a:stretch/>
        </p:blipFill>
        <p:spPr>
          <a:xfrm>
            <a:off x="5095754" y="4114800"/>
            <a:ext cx="2743201" cy="2016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76554" y="470715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- angle</a:t>
            </a:r>
            <a:endParaRPr 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190989" y="5182113"/>
            <a:ext cx="752365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rot="10800000" flipH="1" flipV="1">
            <a:off x="6324600" y="51228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 flipH="1" flipV="1">
            <a:off x="2438401" y="5105400"/>
            <a:ext cx="571500" cy="55115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22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05279"/>
                  </p:ext>
                </p:extLst>
              </p:nvPr>
            </p:nvGraphicFramePr>
            <p:xfrm>
              <a:off x="37618" y="2286000"/>
              <a:ext cx="9067800" cy="160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914400"/>
                    <a:gridCol w="838200"/>
                  </a:tblGrid>
                  <a:tr h="492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7" t="-6173" r="-894667" b="-2432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800" dirty="0" smtClean="0"/>
                            <a:t>+0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+10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+20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+30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+40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+50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+60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+70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sz="1800" dirty="0" smtClean="0"/>
                            <a:t>+80</a:t>
                          </a:r>
                          <a:r>
                            <a:rPr lang="sv-SE" sz="1800" dirty="0" smtClean="0"/>
                            <a:t>° 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M_f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0.331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0.288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0.1255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0.1164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0.1053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0.092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Cambria Math"/>
                              <a:ea typeface="Cambria Math"/>
                            </a:rPr>
                            <a:t>𝞮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0.2339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0.5000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0.8267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1.000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 smtClean="0"/>
                            <a:t>resi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0.0043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0.0248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0.0461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0.0619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0.0704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0.0717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0.072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7414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93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2" y="665376"/>
            <a:ext cx="8698477" cy="201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2" y="4842000"/>
            <a:ext cx="8698477" cy="201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6" y="2770768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sv-SE" dirty="0"/>
                  <a:t>0°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974" r="-2439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02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98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4" y="6096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</a:t>
                </a:r>
                <a:r>
                  <a:rPr lang="sv-SE" dirty="0"/>
                  <a:t>1</a:t>
                </a:r>
                <a:endParaRPr lang="sv-SE" dirty="0" smtClean="0"/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1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4" y="2760562"/>
            <a:ext cx="8698477" cy="20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14" y="4842000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7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700086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8260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2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3396" t="-3974" r="-226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31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403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7" y="6858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7" y="2743200"/>
            <a:ext cx="8698477" cy="201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7" y="48420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3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41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4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6468"/>
            <a:ext cx="8698477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33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685800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22709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6709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5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11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8" y="457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08" y="4842000"/>
            <a:ext cx="8698477" cy="2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2" y="2680022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6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095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" y="552278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" y="48420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0033"/>
            <a:ext cx="8832989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7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456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" y="868680"/>
            <a:ext cx="9124378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50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61999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96" t="-2551" r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1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930" y="29308"/>
                <a:ext cx="3883270" cy="2195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 smtClean="0"/>
                  <a:t>Two dipoles</a:t>
                </a:r>
              </a:p>
              <a:p>
                <a:pPr algn="just"/>
                <a:r>
                  <a:rPr lang="en-US" sz="1600" dirty="0" err="1" smtClean="0"/>
                  <a:t>nReplicates</a:t>
                </a:r>
                <a:r>
                  <a:rPr lang="en-US" sz="1600" dirty="0" smtClean="0"/>
                  <a:t> </a:t>
                </a:r>
                <a:r>
                  <a:rPr lang="sv-SE" sz="1600" dirty="0" smtClean="0"/>
                  <a:t>= 50</a:t>
                </a:r>
              </a:p>
              <a:p>
                <a:pPr algn="just"/>
                <a:r>
                  <a:rPr lang="sv-SE" sz="1600" dirty="0"/>
                  <a:t>N is the number of </a:t>
                </a:r>
                <a:r>
                  <a:rPr lang="sv-SE" sz="1600" dirty="0" smtClean="0"/>
                  <a:t>systems</a:t>
                </a:r>
              </a:p>
              <a:p>
                <a:pPr algn="just"/>
                <a:r>
                  <a:rPr lang="sv-SE" sz="1600" dirty="0" smtClean="0"/>
                  <a:t>In each system, there are two dipoles, and the angle between them is 30 degree.</a:t>
                </a:r>
              </a:p>
              <a:p>
                <a:r>
                  <a:rPr lang="sv-SE" sz="1600" dirty="0">
                    <a:latin typeface="Cambria Math" panose="02040503050406030204" pitchFamily="18" charset="0"/>
                  </a:rPr>
                  <a:t>bl = [1, 0]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et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i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i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sz="1600" dirty="0" smtClean="0"/>
              </a:p>
              <a:p>
                <a:pPr algn="just"/>
                <a:endParaRPr lang="sv-SE" sz="1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29308"/>
                <a:ext cx="3883270" cy="2195729"/>
              </a:xfrm>
              <a:prstGeom prst="rect">
                <a:avLst/>
              </a:prstGeom>
              <a:blipFill rotWithShape="0">
                <a:blip r:embed="rId2"/>
                <a:stretch>
                  <a:fillRect l="-784" t="-833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6089400" y="60660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6111749" y="60660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126865" y="29896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6826565" y="455901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747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4275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8600" y="5806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independent polarized absorber (M = 1) and emitter (M = 1). </a:t>
            </a:r>
            <a:r>
              <a:rPr lang="sv-SE" sz="1600" dirty="0"/>
              <a:t> </a:t>
            </a:r>
            <a:r>
              <a:rPr lang="sv-SE" sz="1600" dirty="0" smtClean="0"/>
              <a:t>100% energy transfer from absorber to emitter. 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 rot="19205918">
            <a:off x="1410953" y="2802333"/>
            <a:ext cx="985221" cy="242746"/>
            <a:chOff x="3270001" y="3580101"/>
            <a:chExt cx="985221" cy="242746"/>
          </a:xfrm>
        </p:grpSpPr>
        <p:cxnSp>
          <p:nvCxnSpPr>
            <p:cNvPr id="5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 rot="20926714">
            <a:off x="1487152" y="4173933"/>
            <a:ext cx="985221" cy="242746"/>
            <a:chOff x="3270001" y="3580101"/>
            <a:chExt cx="985221" cy="242746"/>
          </a:xfrm>
        </p:grpSpPr>
        <p:cxnSp>
          <p:nvCxnSpPr>
            <p:cNvPr id="6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rot="1065797">
            <a:off x="3671144" y="4183102"/>
            <a:ext cx="985221" cy="242746"/>
            <a:chOff x="3270001" y="3580101"/>
            <a:chExt cx="985221" cy="242746"/>
          </a:xfrm>
        </p:grpSpPr>
        <p:cxnSp>
          <p:nvCxnSpPr>
            <p:cNvPr id="68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rot="20926714">
            <a:off x="1462002" y="5732342"/>
            <a:ext cx="985221" cy="242746"/>
            <a:chOff x="3270001" y="3580101"/>
            <a:chExt cx="985221" cy="242746"/>
          </a:xfrm>
        </p:grpSpPr>
        <p:cxnSp>
          <p:nvCxnSpPr>
            <p:cNvPr id="72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1065797">
            <a:off x="3645994" y="5741511"/>
            <a:ext cx="985221" cy="242746"/>
            <a:chOff x="3270001" y="3580101"/>
            <a:chExt cx="985221" cy="242746"/>
          </a:xfrm>
        </p:grpSpPr>
        <p:cxnSp>
          <p:nvCxnSpPr>
            <p:cNvPr id="76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rot="18407730">
            <a:off x="5652344" y="5783302"/>
            <a:ext cx="985221" cy="242746"/>
            <a:chOff x="3270001" y="3580101"/>
            <a:chExt cx="985221" cy="242746"/>
          </a:xfrm>
        </p:grpSpPr>
        <p:cxnSp>
          <p:nvCxnSpPr>
            <p:cNvPr id="80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 rot="3561674">
            <a:off x="7404944" y="5707101"/>
            <a:ext cx="985221" cy="242746"/>
            <a:chOff x="3270001" y="3580101"/>
            <a:chExt cx="985221" cy="242746"/>
          </a:xfrm>
        </p:grpSpPr>
        <p:cxnSp>
          <p:nvCxnSpPr>
            <p:cNvPr id="84" name="直接箭头连接符 15"/>
            <p:cNvCxnSpPr/>
            <p:nvPr/>
          </p:nvCxnSpPr>
          <p:spPr>
            <a:xfrm>
              <a:off x="3270001" y="3730805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17"/>
            <p:cNvCxnSpPr/>
            <p:nvPr/>
          </p:nvCxnSpPr>
          <p:spPr>
            <a:xfrm rot="-1800000">
              <a:off x="3292350" y="3730805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弧形 23"/>
            <p:cNvSpPr/>
            <p:nvPr/>
          </p:nvSpPr>
          <p:spPr>
            <a:xfrm>
              <a:off x="4007166" y="3580101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8"/>
              <p:cNvSpPr/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/>
                          <a:ea typeface="Cambria Math"/>
                        </a:rPr>
                        <m:t>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17" y="579159"/>
                <a:ext cx="3241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55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314"/>
            <a:ext cx="8698477" cy="201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8698477" cy="20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6603"/>
            <a:ext cx="8698477" cy="2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5"/>
              <p:cNvSpPr txBox="1"/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dirty="0" smtClean="0"/>
                  <a:t>nReplicate = 1</a:t>
                </a:r>
              </a:p>
              <a:p>
                <a:r>
                  <a:rPr lang="sv-SE" dirty="0" smtClean="0"/>
                  <a:t>N = 100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𝜷</m:t>
                    </m:r>
                  </m:oMath>
                </a14:m>
                <a:r>
                  <a:rPr lang="en-US" dirty="0" smtClean="0"/>
                  <a:t> = 8</a:t>
                </a:r>
                <a:r>
                  <a:rPr lang="sv-SE" dirty="0" smtClean="0"/>
                  <a:t>0</a:t>
                </a:r>
                <a:r>
                  <a:rPr lang="sv-SE" dirty="0"/>
                  <a:t>°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1502976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659" t="-30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284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25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346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SFA3 works for two dipole systems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48006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/>
          <a:stretch/>
        </p:blipFill>
        <p:spPr bwMode="auto">
          <a:xfrm>
            <a:off x="0" y="2743200"/>
            <a:ext cx="7239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/>
          <a:stretch/>
        </p:blipFill>
        <p:spPr bwMode="auto">
          <a:xfrm>
            <a:off x="0" y="762000"/>
            <a:ext cx="716728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543800" y="609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7772400" y="8546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1828800" y="659425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>
            <a:off x="1828800" y="1321776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05827" y="2447330"/>
            <a:ext cx="23331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The emission is isotropic at 45 and 135 degree, which can also be seen from SFA3 fitting plot.</a:t>
            </a:r>
          </a:p>
          <a:p>
            <a:pPr algn="just"/>
            <a:endParaRPr lang="en-US" sz="1200" dirty="0" smtClean="0"/>
          </a:p>
          <a:p>
            <a:pPr algn="just"/>
            <a:r>
              <a:rPr lang="sv-SE" sz="1200" dirty="0" smtClean="0"/>
              <a:t>SFA3 plot (second row) can be seen as the cross section of the 2D portrait at em = 0,  45, 90, 135 degree.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smtClean="0"/>
              <a:t>SFA3 mathematically work in this case.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 means no energy transfer between two dipoles, also fit in the reality.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Feature of Fnoet:</a:t>
            </a:r>
          </a:p>
          <a:p>
            <a:pPr algn="just"/>
            <a:r>
              <a:rPr lang="sv-SE" sz="1200" dirty="0" smtClean="0"/>
              <a:t>Mnoet = 0, becasue Mex = 0</a:t>
            </a:r>
          </a:p>
          <a:p>
            <a:pPr algn="just"/>
            <a:r>
              <a:rPr lang="sv-SE" sz="1200" dirty="0" smtClean="0"/>
              <a:t>Fnoet should always be symmetric along diagnal. 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Only two dipoles can be distinguished on 2D portrait.</a:t>
            </a:r>
          </a:p>
          <a:p>
            <a:pPr algn="just"/>
            <a:endParaRPr lang="sv-SE" sz="1200" dirty="0"/>
          </a:p>
        </p:txBody>
      </p:sp>
      <p:sp>
        <p:nvSpPr>
          <p:cNvPr id="13" name="Rectangle 12"/>
          <p:cNvSpPr/>
          <p:nvPr/>
        </p:nvSpPr>
        <p:spPr>
          <a:xfrm>
            <a:off x="7391400" y="1524000"/>
            <a:ext cx="83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0°, </a:t>
            </a:r>
            <a:r>
              <a:rPr lang="en-US" dirty="0" smtClean="0"/>
              <a:t>90</a:t>
            </a:r>
            <a:r>
              <a:rPr lang="en-US" dirty="0"/>
              <a:t>°</a:t>
            </a:r>
          </a:p>
          <a:p>
            <a:r>
              <a:rPr lang="en-US" dirty="0" smtClean="0"/>
              <a:t>[1,  0 </a:t>
            </a:r>
          </a:p>
          <a:p>
            <a:r>
              <a:rPr lang="en-US" dirty="0"/>
              <a:t> </a:t>
            </a:r>
            <a:r>
              <a:rPr lang="en-US" dirty="0" smtClean="0"/>
              <a:t>0,  1]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0" y="3048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77200" y="9144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35367"/>
            <a:ext cx="5902538" cy="13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1304"/>
            <a:ext cx="5902538" cy="136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65600"/>
            <a:ext cx="5902538" cy="13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sv-SE" sz="1600" dirty="0" smtClean="0"/>
                  <a:t>For the system consisting of two dipoles without et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sv-SE" sz="1600" dirty="0" smtClean="0"/>
                  <a:t>), </a:t>
                </a:r>
                <a:r>
                  <a:rPr lang="sv-SE" sz="1600" dirty="0"/>
                  <a:t>the </a:t>
                </a:r>
                <a:r>
                  <a:rPr lang="sv-SE" sz="1600" dirty="0" smtClean="0"/>
                  <a:t>model always work. Because the 2D portraits are alway symmetric along the diagnol, and this can always be fitted by Fnoet.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97"/>
                <a:ext cx="9144000" cy="749179"/>
              </a:xfrm>
              <a:prstGeom prst="rect">
                <a:avLst/>
              </a:prstGeom>
              <a:blipFill rotWithShape="0">
                <a:blip r:embed="rId5"/>
                <a:stretch>
                  <a:fillRect l="-333" r="-33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9"/>
          <p:cNvSpPr/>
          <p:nvPr/>
        </p:nvSpPr>
        <p:spPr>
          <a:xfrm>
            <a:off x="109739" y="1280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109739" y="2756027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9" name="Rectangle 19"/>
          <p:cNvSpPr/>
          <p:nvPr/>
        </p:nvSpPr>
        <p:spPr>
          <a:xfrm>
            <a:off x="109739" y="425009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29430"/>
            <a:ext cx="5902538" cy="1368000"/>
          </a:xfrm>
          <a:prstGeom prst="rect">
            <a:avLst/>
          </a:prstGeom>
        </p:spPr>
      </p:pic>
      <p:sp>
        <p:nvSpPr>
          <p:cNvPr id="12" name="Rectangle 19"/>
          <p:cNvSpPr/>
          <p:nvPr/>
        </p:nvSpPr>
        <p:spPr>
          <a:xfrm>
            <a:off x="109738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96000" y="3089036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et </a:t>
            </a:r>
            <a:r>
              <a:rPr lang="en-US" sz="1600" dirty="0" smtClean="0"/>
              <a:t>= 0</a:t>
            </a:r>
          </a:p>
          <a:p>
            <a:pPr algn="just"/>
            <a:r>
              <a:rPr lang="en-US" sz="1600" dirty="0" err="1" smtClean="0"/>
              <a:t>noet</a:t>
            </a:r>
            <a:r>
              <a:rPr lang="en-US" sz="1600" dirty="0" smtClean="0"/>
              <a:t> = 1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The model fit mathematically and fit in the reality.</a:t>
            </a:r>
            <a:endParaRPr lang="en-US" sz="1600" dirty="0"/>
          </a:p>
        </p:txBody>
      </p:sp>
      <p:sp>
        <p:nvSpPr>
          <p:cNvPr id="2" name="椭圆 1"/>
          <p:cNvSpPr/>
          <p:nvPr/>
        </p:nvSpPr>
        <p:spPr>
          <a:xfrm>
            <a:off x="1398234" y="2954044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1066800" y="330841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1236956" y="1662345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066800" y="1824733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591322" y="427607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071979" y="4777667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1805867" y="556704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075678" y="628375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1447800" y="3429000"/>
            <a:ext cx="2209800" cy="1645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76800" y="1300028"/>
            <a:ext cx="358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On the other word, if the 2D portrait are </a:t>
            </a:r>
            <a:r>
              <a:rPr lang="en-US" sz="1600" b="1" dirty="0" smtClean="0"/>
              <a:t>still axis symmetric along both diagonal and y axis </a:t>
            </a:r>
            <a:r>
              <a:rPr lang="en-US" sz="1600" dirty="0" smtClean="0"/>
              <a:t>after some kind of energy transfer (et is not equal not to 1), then the model can not work. </a:t>
            </a:r>
          </a:p>
          <a:p>
            <a:pPr algn="just"/>
            <a:r>
              <a:rPr lang="en-US" sz="1600" b="1" dirty="0" smtClean="0"/>
              <a:t>et portrait plays a role to break the symmetry (only in very special case et portrait is flat). </a:t>
            </a:r>
            <a:r>
              <a:rPr lang="en-US" sz="1600" dirty="0" smtClean="0"/>
              <a:t>Thus when there is et, the more </a:t>
            </a:r>
            <a:r>
              <a:rPr lang="en-US" sz="1600" dirty="0"/>
              <a:t>a</a:t>
            </a:r>
            <a:r>
              <a:rPr lang="en-US" sz="1600" dirty="0" smtClean="0"/>
              <a:t>symmetry, the easier to be fit by the model. </a:t>
            </a:r>
            <a:r>
              <a:rPr lang="sv-SE" sz="1600" dirty="0" smtClean="0"/>
              <a:t>This explains the angle dependent results showing in the following figure.</a:t>
            </a:r>
          </a:p>
        </p:txBody>
      </p:sp>
      <p:sp>
        <p:nvSpPr>
          <p:cNvPr id="5" name="Rectangle 19"/>
          <p:cNvSpPr/>
          <p:nvPr/>
        </p:nvSpPr>
        <p:spPr>
          <a:xfrm>
            <a:off x="409477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409477" y="2379868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409477" y="408232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p:sp>
        <p:nvSpPr>
          <p:cNvPr id="8" name="Rectangle 19"/>
          <p:cNvSpPr/>
          <p:nvPr/>
        </p:nvSpPr>
        <p:spPr>
          <a:xfrm>
            <a:off x="409477" y="5622888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48" y="4342800"/>
            <a:ext cx="3325858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/>
              <p:cNvSpPr txBox="1"/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48" y="381000"/>
                <a:ext cx="1917704" cy="554254"/>
              </a:xfrm>
              <a:prstGeom prst="rect">
                <a:avLst/>
              </a:prstGeom>
              <a:blipFill rotWithShape="0">
                <a:blip r:embed="rId4"/>
                <a:stretch>
                  <a:fillRect l="-2540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l="20517" r="53089"/>
          <a:stretch/>
        </p:blipFill>
        <p:spPr>
          <a:xfrm>
            <a:off x="1402080" y="5181600"/>
            <a:ext cx="2133600" cy="1645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18733" r="52126"/>
          <a:stretch/>
        </p:blipFill>
        <p:spPr>
          <a:xfrm>
            <a:off x="1428750" y="1726545"/>
            <a:ext cx="2133600" cy="1645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7"/>
          <a:srcRect l="19024" r="52434"/>
          <a:stretch/>
        </p:blipFill>
        <p:spPr>
          <a:xfrm>
            <a:off x="1466850" y="19877"/>
            <a:ext cx="2057400" cy="164520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998956" y="3048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椭圆 15"/>
          <p:cNvSpPr/>
          <p:nvPr/>
        </p:nvSpPr>
        <p:spPr>
          <a:xfrm>
            <a:off x="1614302" y="259022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1828800" y="131833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1596546" y="11023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2247900" y="4737879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椭圆 19"/>
          <p:cNvSpPr/>
          <p:nvPr/>
        </p:nvSpPr>
        <p:spPr>
          <a:xfrm>
            <a:off x="1613330" y="407720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椭圆 20"/>
          <p:cNvSpPr/>
          <p:nvPr/>
        </p:nvSpPr>
        <p:spPr>
          <a:xfrm>
            <a:off x="2495550" y="6485588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椭圆 21"/>
          <p:cNvSpPr/>
          <p:nvPr/>
        </p:nvSpPr>
        <p:spPr>
          <a:xfrm>
            <a:off x="1615019" y="5593561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436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562600" y="2015685"/>
            <a:ext cx="213360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5410200" y="308248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5411310" y="3233775"/>
            <a:ext cx="2438400" cy="2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19667" y="1447800"/>
            <a:ext cx="61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noet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3194605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7200" y="2398905"/>
            <a:ext cx="1371600" cy="13671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92500" y="1447800"/>
            <a:ext cx="37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52508" y="144780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362200" y="28677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104861" y="28655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265203" y="4454085"/>
            <a:ext cx="19054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Asymmetry</a:t>
            </a:r>
          </a:p>
          <a:p>
            <a:endParaRPr lang="en-US" dirty="0"/>
          </a:p>
          <a:p>
            <a:r>
              <a:rPr lang="en-US" dirty="0" smtClean="0"/>
              <a:t>Only in few cases, </a:t>
            </a:r>
          </a:p>
          <a:p>
            <a:r>
              <a:rPr lang="en-US" dirty="0" smtClean="0"/>
              <a:t>et can be flat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6060813" y="4449646"/>
            <a:ext cx="1137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ymmetry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575203" y="4449646"/>
            <a:ext cx="125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Asymmetry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36102" y="363285"/>
            <a:ext cx="752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raw portrait are still symmetric along diagonal </a:t>
            </a:r>
            <a:r>
              <a:rPr lang="en-US" dirty="0" smtClean="0">
                <a:solidFill>
                  <a:schemeClr val="accent1"/>
                </a:solidFill>
              </a:rPr>
              <a:t>after energy transfer</a:t>
            </a:r>
            <a:r>
              <a:rPr lang="en-US" dirty="0" smtClean="0"/>
              <a:t>, then the model can not work.</a:t>
            </a:r>
            <a:endParaRPr lang="en-US" dirty="0"/>
          </a:p>
        </p:txBody>
      </p:sp>
      <p:sp>
        <p:nvSpPr>
          <p:cNvPr id="26" name="椭圆 25"/>
          <p:cNvSpPr/>
          <p:nvPr/>
        </p:nvSpPr>
        <p:spPr>
          <a:xfrm>
            <a:off x="3220930" y="2722330"/>
            <a:ext cx="615201" cy="27031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椭圆 26"/>
          <p:cNvSpPr/>
          <p:nvPr/>
        </p:nvSpPr>
        <p:spPr>
          <a:xfrm>
            <a:off x="4096999" y="2722331"/>
            <a:ext cx="445184" cy="270313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052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" y="5212800"/>
            <a:ext cx="7098578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8" y="1752600"/>
            <a:ext cx="7098578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0"/>
            <a:ext cx="7098578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-76200" y="677413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p:sp>
        <p:nvSpPr>
          <p:cNvPr id="5" name="Rectangle 19"/>
          <p:cNvSpPr/>
          <p:nvPr/>
        </p:nvSpPr>
        <p:spPr>
          <a:xfrm>
            <a:off x="-76200" y="229635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sp>
        <p:nvSpPr>
          <p:cNvPr id="6" name="Rectangle 19"/>
          <p:cNvSpPr/>
          <p:nvPr/>
        </p:nvSpPr>
        <p:spPr>
          <a:xfrm>
            <a:off x="-76200" y="42022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7</a:t>
            </a:r>
            <a:r>
              <a:rPr lang="sv-SE" sz="1600" dirty="0"/>
              <a:t>2</a:t>
            </a:r>
            <a:r>
              <a:rPr lang="sv-SE" sz="1600" dirty="0" smtClean="0"/>
              <a:t>°]</a:t>
            </a:r>
            <a:endParaRPr lang="en-US" sz="1600" dirty="0"/>
          </a:p>
        </p:txBody>
      </p:sp>
      <p:sp>
        <p:nvSpPr>
          <p:cNvPr id="7" name="Rectangle 19"/>
          <p:cNvSpPr/>
          <p:nvPr/>
        </p:nvSpPr>
        <p:spPr>
          <a:xfrm>
            <a:off x="-76200" y="586740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456164" y="52221"/>
            <a:ext cx="26878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Mathematically the SFA3 model does not work, because the residue is high and 2D portraits are different. </a:t>
            </a:r>
          </a:p>
          <a:p>
            <a:pPr algn="just"/>
            <a:r>
              <a:rPr lang="en-US" sz="1600" dirty="0" smtClean="0"/>
              <a:t>However, the fitting results still give useful info. </a:t>
            </a:r>
            <a:r>
              <a:rPr lang="en-US" sz="1600" dirty="0"/>
              <a:t>The fitting results show the property of the emitter (phase and M)</a:t>
            </a:r>
          </a:p>
          <a:p>
            <a:pPr algn="just"/>
            <a:r>
              <a:rPr lang="en-US" sz="1600" dirty="0"/>
              <a:t>Also, et = 1 also agree with that there is strong energy transfer process within the system. But it is not single funnel. </a:t>
            </a:r>
          </a:p>
          <a:p>
            <a:pPr algn="just"/>
            <a:endParaRPr lang="sv-SE" sz="1600" dirty="0" smtClean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039735" y="4197734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rot="-1800000">
            <a:off x="7062084" y="4197734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072758" y="50516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-1800000">
            <a:off x="7095107" y="5051688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77200" y="38900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072425" y="471269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694883" y="4153293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776900" y="404703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弧形 24"/>
          <p:cNvSpPr/>
          <p:nvPr/>
        </p:nvSpPr>
        <p:spPr>
          <a:xfrm>
            <a:off x="7808527" y="489736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676738" y="502358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cxnSp>
        <p:nvCxnSpPr>
          <p:cNvPr id="27" name="直接箭头连接符 26"/>
          <p:cNvCxnSpPr/>
          <p:nvPr/>
        </p:nvCxnSpPr>
        <p:spPr>
          <a:xfrm rot="-1800000">
            <a:off x="7041039" y="6270888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7051713" y="6273882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001000" y="5849160"/>
            <a:ext cx="1151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= 0.866</a:t>
            </a:r>
          </a:p>
          <a:p>
            <a:r>
              <a:rPr lang="en-US" sz="1600" dirty="0" smtClean="0"/>
              <a:t>Phase = 15</a:t>
            </a:r>
            <a:r>
              <a:rPr lang="sv-SE" sz="1600" dirty="0"/>
              <a:t>°</a:t>
            </a:r>
            <a:endParaRPr lang="en-US" sz="1600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t = 1</a:t>
            </a:r>
            <a:endParaRPr lang="en-US" sz="1600" dirty="0"/>
          </a:p>
        </p:txBody>
      </p:sp>
      <p:sp>
        <p:nvSpPr>
          <p:cNvPr id="30" name="右箭头 29"/>
          <p:cNvSpPr/>
          <p:nvPr/>
        </p:nvSpPr>
        <p:spPr>
          <a:xfrm rot="5400000">
            <a:off x="7344417" y="5545928"/>
            <a:ext cx="403802" cy="230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椭圆 31"/>
          <p:cNvSpPr/>
          <p:nvPr/>
        </p:nvSpPr>
        <p:spPr>
          <a:xfrm rot="20788331">
            <a:off x="6942505" y="6070370"/>
            <a:ext cx="1118296" cy="42807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998" r="50820"/>
          <a:stretch/>
        </p:blipFill>
        <p:spPr>
          <a:xfrm>
            <a:off x="6769293" y="0"/>
            <a:ext cx="2209800" cy="164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3252" y="173928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Fill the hole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047"/>
          <a:stretch/>
        </p:blipFill>
        <p:spPr>
          <a:xfrm>
            <a:off x="-1" y="15580"/>
            <a:ext cx="6811291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4047"/>
          <a:stretch/>
        </p:blipFill>
        <p:spPr>
          <a:xfrm>
            <a:off x="-1" y="5120592"/>
            <a:ext cx="6811291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4747"/>
          <a:stretch/>
        </p:blipFill>
        <p:spPr>
          <a:xfrm>
            <a:off x="-1" y="3475392"/>
            <a:ext cx="6866177" cy="1645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6147"/>
          <a:stretch/>
        </p:blipFill>
        <p:spPr>
          <a:xfrm>
            <a:off x="0" y="1769198"/>
            <a:ext cx="6981204" cy="16452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73410" y="2946185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[[0.0, 1.0, </a:t>
            </a:r>
            <a:r>
              <a:rPr lang="en-US" sz="1600" dirty="0"/>
              <a:t>0.0, 0.0],</a:t>
            </a:r>
          </a:p>
          <a:p>
            <a:r>
              <a:rPr lang="en-US" sz="1600" dirty="0" smtClean="0"/>
              <a:t>[1.0</a:t>
            </a:r>
            <a:r>
              <a:rPr lang="en-US" sz="1600" dirty="0"/>
              <a:t>, </a:t>
            </a:r>
            <a:r>
              <a:rPr lang="en-US" sz="1600" dirty="0" smtClean="0"/>
              <a:t>0.0</a:t>
            </a:r>
            <a:r>
              <a:rPr lang="en-US" sz="1600" dirty="0"/>
              <a:t>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0.0, 1.0, </a:t>
            </a:r>
            <a:r>
              <a:rPr lang="en-US" sz="1600" dirty="0"/>
              <a:t>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 smtClean="0"/>
              <a:t>0.0, </a:t>
            </a:r>
            <a:r>
              <a:rPr lang="en-US" sz="1600" dirty="0"/>
              <a:t>0.0, </a:t>
            </a:r>
            <a:r>
              <a:rPr lang="en-US" sz="1600" dirty="0" smtClean="0"/>
              <a:t>1.0]]</a:t>
            </a:r>
            <a:endParaRPr lang="en-US" sz="1600" dirty="0"/>
          </a:p>
        </p:txBody>
      </p:sp>
      <p:sp>
        <p:nvSpPr>
          <p:cNvPr id="15" name="Rectangle 19"/>
          <p:cNvSpPr/>
          <p:nvPr/>
        </p:nvSpPr>
        <p:spPr>
          <a:xfrm>
            <a:off x="6984507" y="2582478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90°, 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6" name="左右箭头 15"/>
          <p:cNvSpPr/>
          <p:nvPr/>
        </p:nvSpPr>
        <p:spPr>
          <a:xfrm>
            <a:off x="6992651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左右箭头 17"/>
          <p:cNvSpPr/>
          <p:nvPr/>
        </p:nvSpPr>
        <p:spPr>
          <a:xfrm>
            <a:off x="6895768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左右箭头 18"/>
          <p:cNvSpPr/>
          <p:nvPr/>
        </p:nvSpPr>
        <p:spPr>
          <a:xfrm rot="16200000">
            <a:off x="8127475" y="5987895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左右箭头 19"/>
          <p:cNvSpPr/>
          <p:nvPr/>
        </p:nvSpPr>
        <p:spPr>
          <a:xfrm rot="16200000">
            <a:off x="8030592" y="5835494"/>
            <a:ext cx="850707" cy="51877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左右箭头 20"/>
          <p:cNvSpPr/>
          <p:nvPr/>
        </p:nvSpPr>
        <p:spPr>
          <a:xfrm rot="16200000">
            <a:off x="6926403" y="4851910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左右箭头 22"/>
          <p:cNvSpPr/>
          <p:nvPr/>
        </p:nvSpPr>
        <p:spPr>
          <a:xfrm>
            <a:off x="6916061" y="4851909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左右箭头 23"/>
          <p:cNvSpPr/>
          <p:nvPr/>
        </p:nvSpPr>
        <p:spPr>
          <a:xfrm>
            <a:off x="8105902" y="4851911"/>
            <a:ext cx="677624" cy="228600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左右箭头 24"/>
          <p:cNvSpPr/>
          <p:nvPr/>
        </p:nvSpPr>
        <p:spPr>
          <a:xfrm rot="5400000">
            <a:off x="8095560" y="4851910"/>
            <a:ext cx="677624" cy="228600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63130" y="44821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21254" y="450170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30°]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" y="3429874"/>
            <a:ext cx="720835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7208350" cy="164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72" y="5184236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429874"/>
            <a:ext cx="7208350" cy="1645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784674"/>
            <a:ext cx="720835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2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2" y="5182899"/>
            <a:ext cx="70985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0" y="3460200"/>
            <a:ext cx="720835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3800"/>
            <a:ext cx="7321570" cy="164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321570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2707"/>
            <a:ext cx="6096851" cy="4505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−1.54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+0.07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343400"/>
                <a:ext cx="2995820" cy="3724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10000"/>
                <a:ext cx="2995820" cy="3724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−1.07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+0.48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38" y="2971018"/>
                <a:ext cx="299582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715000" y="1987791"/>
            <a:ext cx="31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of 40 degree is not good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-5179" y="76200"/>
            <a:ext cx="494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sv-SE" dirty="0"/>
              <a:t>Plot </a:t>
            </a:r>
            <a:r>
              <a:rPr lang="sv-SE" dirty="0" smtClean="0"/>
              <a:t>N </a:t>
            </a:r>
            <a:r>
              <a:rPr lang="sv-SE" dirty="0"/>
              <a:t>– et </a:t>
            </a:r>
            <a:r>
              <a:rPr lang="sv-SE" dirty="0" smtClean="0"/>
              <a:t>for different angle between two dipoles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3261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6332"/>
          <a:stretch/>
        </p:blipFill>
        <p:spPr>
          <a:xfrm>
            <a:off x="381000" y="0"/>
            <a:ext cx="6858000" cy="1645200"/>
          </a:xfrm>
          <a:prstGeom prst="rect">
            <a:avLst/>
          </a:prstGeom>
        </p:spPr>
      </p:pic>
      <p:sp>
        <p:nvSpPr>
          <p:cNvPr id="4" name="Rectangle 19"/>
          <p:cNvSpPr/>
          <p:nvPr/>
        </p:nvSpPr>
        <p:spPr>
          <a:xfrm>
            <a:off x="8272569" y="3375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90°]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3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笑脸 9"/>
          <p:cNvSpPr/>
          <p:nvPr/>
        </p:nvSpPr>
        <p:spPr>
          <a:xfrm>
            <a:off x="115823" y="38100"/>
            <a:ext cx="358547" cy="381000"/>
          </a:xfrm>
          <a:prstGeom prst="smileyFac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6" y="1860000"/>
            <a:ext cx="70985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7098578" cy="164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96" y="5212800"/>
            <a:ext cx="7098578" cy="1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2" y="5211890"/>
            <a:ext cx="70985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0" y="3536400"/>
            <a:ext cx="720835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6696"/>
          <a:stretch/>
        </p:blipFill>
        <p:spPr>
          <a:xfrm>
            <a:off x="527246" y="1783800"/>
            <a:ext cx="6940353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14140"/>
          <a:stretch/>
        </p:blipFill>
        <p:spPr>
          <a:xfrm>
            <a:off x="527247" y="0"/>
            <a:ext cx="6940353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8153400" y="33759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et_matrix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92" y="406072"/>
                <a:ext cx="1917704" cy="554254"/>
              </a:xfrm>
              <a:prstGeom prst="rect">
                <a:avLst/>
              </a:prstGeom>
              <a:blipFill rotWithShape="0">
                <a:blip r:embed="rId6"/>
                <a:stretch>
                  <a:fillRect l="-254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6"/>
              <p:cNvSpPr/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066800"/>
                <a:ext cx="2272802" cy="502958"/>
              </a:xfrm>
              <a:prstGeom prst="rect">
                <a:avLst/>
              </a:prstGeom>
              <a:blipFill rotWithShape="0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066800"/>
                <a:ext cx="2272802" cy="502958"/>
              </a:xfrm>
              <a:prstGeom prst="rect">
                <a:avLst/>
              </a:prstGeom>
              <a:blipFill rotWithShape="0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9"/>
          <p:cNvSpPr/>
          <p:nvPr/>
        </p:nvSpPr>
        <p:spPr>
          <a:xfrm>
            <a:off x="18288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5" name="直接箭头连接符 15"/>
          <p:cNvCxnSpPr/>
          <p:nvPr/>
        </p:nvCxnSpPr>
        <p:spPr>
          <a:xfrm>
            <a:off x="1554394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17"/>
          <p:cNvCxnSpPr/>
          <p:nvPr/>
        </p:nvCxnSpPr>
        <p:spPr>
          <a:xfrm rot="-3600000">
            <a:off x="1576743" y="2600561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0"/>
          <p:cNvSpPr txBox="1"/>
          <p:nvPr/>
        </p:nvSpPr>
        <p:spPr>
          <a:xfrm>
            <a:off x="2438400" y="224468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8" name="矩形 22"/>
          <p:cNvSpPr/>
          <p:nvPr/>
        </p:nvSpPr>
        <p:spPr>
          <a:xfrm>
            <a:off x="1524000" y="2549480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9" name="弧形 23"/>
          <p:cNvSpPr/>
          <p:nvPr/>
        </p:nvSpPr>
        <p:spPr>
          <a:xfrm>
            <a:off x="2133600" y="239708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1866900" y="350198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31"/>
          <p:cNvSpPr/>
          <p:nvPr/>
        </p:nvSpPr>
        <p:spPr>
          <a:xfrm rot="19712687">
            <a:off x="1570709" y="4189249"/>
            <a:ext cx="969453" cy="7440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箭头连接符 17"/>
          <p:cNvCxnSpPr/>
          <p:nvPr/>
        </p:nvCxnSpPr>
        <p:spPr>
          <a:xfrm rot="-3600000">
            <a:off x="1555571" y="454996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5"/>
          <p:cNvCxnSpPr/>
          <p:nvPr/>
        </p:nvCxnSpPr>
        <p:spPr>
          <a:xfrm>
            <a:off x="5364394" y="239375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5386743" y="239375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248400" y="203787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22"/>
          <p:cNvSpPr/>
          <p:nvPr/>
        </p:nvSpPr>
        <p:spPr>
          <a:xfrm>
            <a:off x="5334000" y="234267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23"/>
          <p:cNvSpPr/>
          <p:nvPr/>
        </p:nvSpPr>
        <p:spPr>
          <a:xfrm>
            <a:off x="5943600" y="219027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5"/>
          <p:cNvCxnSpPr/>
          <p:nvPr/>
        </p:nvCxnSpPr>
        <p:spPr>
          <a:xfrm>
            <a:off x="7269394" y="2428639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7"/>
          <p:cNvCxnSpPr/>
          <p:nvPr/>
        </p:nvCxnSpPr>
        <p:spPr>
          <a:xfrm rot="-3600000">
            <a:off x="7291743" y="2428639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0"/>
          <p:cNvSpPr txBox="1"/>
          <p:nvPr/>
        </p:nvSpPr>
        <p:spPr>
          <a:xfrm>
            <a:off x="8153400" y="207275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7239000" y="2377558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6</a:t>
            </a:r>
            <a:r>
              <a:rPr lang="sv-SE" sz="1600" dirty="0" smtClean="0"/>
              <a:t>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24" name="弧形 23"/>
          <p:cNvSpPr/>
          <p:nvPr/>
        </p:nvSpPr>
        <p:spPr>
          <a:xfrm>
            <a:off x="7848600" y="2225158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9600" y="52578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One molecule have anisotropy absorption. After et, all the light emit from one polarized emitter (M = 1).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5257800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Two molecules possess different absorber (M = 1) and emitter (M = 1). Energy transfer happens within one molecule. </a:t>
            </a:r>
            <a:endParaRPr lang="en-US" sz="1600" dirty="0"/>
          </a:p>
        </p:txBody>
      </p:sp>
      <p:sp>
        <p:nvSpPr>
          <p:cNvPr id="28" name="Rectangle 19"/>
          <p:cNvSpPr/>
          <p:nvPr/>
        </p:nvSpPr>
        <p:spPr>
          <a:xfrm>
            <a:off x="6705600" y="30480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56247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48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923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0" y="152400"/>
            <a:ext cx="776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SFA fitting results can give us some hint for an completely unknown system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92880"/>
              </p:ext>
            </p:extLst>
          </p:nvPr>
        </p:nvGraphicFramePr>
        <p:xfrm>
          <a:off x="76200" y="914400"/>
          <a:ext cx="89154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667000"/>
                <a:gridCol w="1905000"/>
                <a:gridCol w="3124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phase_funnel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Different from the averaged excitation phase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Energy flow</a:t>
                      </a:r>
                      <a:r>
                        <a:rPr lang="en-US" sz="1800" baseline="0" dirty="0" smtClean="0"/>
                        <a:t> to </a:t>
                      </a:r>
                      <a:r>
                        <a:rPr lang="en-US" sz="1800" dirty="0" smtClean="0"/>
                        <a:t>One or several specific emitters</a:t>
                      </a:r>
                      <a:r>
                        <a:rPr lang="en-US" sz="1800" baseline="0" dirty="0" smtClean="0"/>
                        <a:t> (funnel effect)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Low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Close to the averaged excitation phase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 amount of energy</a:t>
                      </a:r>
                      <a:r>
                        <a:rPr lang="en-US" sz="1800" baseline="0" dirty="0" smtClean="0"/>
                        <a:t> are transferred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smtClean="0"/>
                        <a:t>There is some independent systems. And</a:t>
                      </a:r>
                      <a:r>
                        <a:rPr lang="en-US" sz="1800" baseline="0" dirty="0" smtClean="0"/>
                        <a:t> the energy transfer within each system.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514"/>
          <a:stretch/>
        </p:blipFill>
        <p:spPr>
          <a:xfrm>
            <a:off x="140422" y="0"/>
            <a:ext cx="65651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514"/>
          <a:stretch/>
        </p:blipFill>
        <p:spPr>
          <a:xfrm>
            <a:off x="140422" y="1755546"/>
            <a:ext cx="6565178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7514"/>
          <a:stretch/>
        </p:blipFill>
        <p:spPr>
          <a:xfrm>
            <a:off x="140422" y="3511092"/>
            <a:ext cx="6565178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14"/>
          <a:stretch/>
        </p:blipFill>
        <p:spPr>
          <a:xfrm>
            <a:off x="140422" y="5180988"/>
            <a:ext cx="6565178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7648160" y="46128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526" y="872933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2200" y="1522089"/>
            <a:ext cx="29717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One can judge if there is a single polarized emitter in the system from the phase and M</a:t>
            </a:r>
            <a:r>
              <a:rPr lang="sv-SE" sz="1600" dirty="0"/>
              <a:t> </a:t>
            </a:r>
            <a:r>
              <a:rPr lang="sv-SE" sz="1600" dirty="0" smtClean="0"/>
              <a:t>of the funnel.</a:t>
            </a:r>
            <a:endParaRPr lang="en-US" sz="1600" dirty="0" smtClean="0"/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If the energy flow to only one dipole. No matter how much of the energy, SFA fitting always shows that </a:t>
            </a:r>
            <a:r>
              <a:rPr lang="en-US" sz="1600" dirty="0" err="1" smtClean="0">
                <a:solidFill>
                  <a:srgbClr val="FF0000"/>
                </a:solidFill>
              </a:rPr>
              <a:t>M_funnel</a:t>
            </a:r>
            <a:r>
              <a:rPr lang="en-US" sz="1600" dirty="0" smtClean="0">
                <a:solidFill>
                  <a:srgbClr val="FF0000"/>
                </a:solidFill>
              </a:rPr>
              <a:t> = 1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and phase of the funnel (the same as one of the emitter) is different from the average excitation phase.</a:t>
            </a:r>
          </a:p>
          <a:p>
            <a:pPr algn="just"/>
            <a:r>
              <a:rPr lang="en-US" sz="1600" dirty="0" smtClean="0"/>
              <a:t>The value of et shows how much energy transfer to this one emitter. </a:t>
            </a:r>
          </a:p>
          <a:p>
            <a:endParaRPr lang="en-US" dirty="0" smtClean="0"/>
          </a:p>
        </p:txBody>
      </p:sp>
      <p:cxnSp>
        <p:nvCxnSpPr>
          <p:cNvPr id="13" name="直接连接符 12"/>
          <p:cNvCxnSpPr/>
          <p:nvPr/>
        </p:nvCxnSpPr>
        <p:spPr>
          <a:xfrm>
            <a:off x="5593535" y="228600"/>
            <a:ext cx="0" cy="1219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25870" y="1090816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</a:rPr>
              <a:t>Phase_ex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8180"/>
          <a:stretch/>
        </p:blipFill>
        <p:spPr>
          <a:xfrm>
            <a:off x="0" y="5029200"/>
            <a:ext cx="6517904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8817"/>
          <a:stretch/>
        </p:blipFill>
        <p:spPr>
          <a:xfrm>
            <a:off x="0" y="3317773"/>
            <a:ext cx="6572790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8817"/>
          <a:stretch/>
        </p:blipFill>
        <p:spPr>
          <a:xfrm>
            <a:off x="0" y="1645200"/>
            <a:ext cx="6572790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9453"/>
          <a:stretch/>
        </p:blipFill>
        <p:spPr>
          <a:xfrm>
            <a:off x="0" y="0"/>
            <a:ext cx="6629400" cy="1645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05600" y="517726"/>
            <a:ext cx="213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/>
              <a:t>0.4,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1.0</a:t>
            </a:r>
            <a:r>
              <a:rPr lang="en-US" sz="1600" dirty="0"/>
              <a:t>, 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0.4,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0.0, </a:t>
            </a:r>
            <a:r>
              <a:rPr lang="en-US" sz="1600" dirty="0">
                <a:solidFill>
                  <a:srgbClr val="FF0000"/>
                </a:solidFill>
              </a:rPr>
              <a:t>0.6</a:t>
            </a:r>
            <a:r>
              <a:rPr lang="en-US" sz="1600" dirty="0"/>
              <a:t>, 0.0, 0.4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10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0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542" y="181927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 0°, 30</a:t>
            </a:r>
            <a:r>
              <a:rPr lang="en-US" sz="1600" dirty="0"/>
              <a:t>°</a:t>
            </a:r>
            <a:r>
              <a:rPr lang="en-US" sz="1600" dirty="0" smtClean="0"/>
              <a:t>, 60</a:t>
            </a:r>
            <a:r>
              <a:rPr lang="en-US" sz="1600" dirty="0"/>
              <a:t>°</a:t>
            </a:r>
            <a:r>
              <a:rPr lang="en-US" sz="1600" dirty="0" smtClean="0"/>
              <a:t>, 90°</a:t>
            </a:r>
          </a:p>
        </p:txBody>
      </p:sp>
      <p:sp>
        <p:nvSpPr>
          <p:cNvPr id="3" name="矩形 2"/>
          <p:cNvSpPr/>
          <p:nvPr/>
        </p:nvSpPr>
        <p:spPr>
          <a:xfrm>
            <a:off x="7239000" y="533400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0.0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1.0</a:t>
            </a:r>
            <a:r>
              <a:rPr lang="en-US" sz="1600" dirty="0" smtClean="0"/>
              <a:t>, </a:t>
            </a:r>
            <a:r>
              <a:rPr lang="en-US" sz="1600" dirty="0"/>
              <a:t>0.0, 0.0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0.3, </a:t>
            </a:r>
            <a:r>
              <a:rPr lang="en-US" sz="1600" dirty="0"/>
              <a:t>0.0</a:t>
            </a:r>
            <a:r>
              <a:rPr lang="en-US" sz="1600" dirty="0" smtClean="0"/>
              <a:t>]</a:t>
            </a:r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 smtClean="0">
                <a:solidFill>
                  <a:srgbClr val="FF0000"/>
                </a:solidFill>
              </a:rPr>
              <a:t>0.2</a:t>
            </a:r>
            <a:r>
              <a:rPr lang="en-US" sz="1600" dirty="0" smtClean="0"/>
              <a:t>, </a:t>
            </a:r>
            <a:r>
              <a:rPr lang="en-US" sz="1600" dirty="0" smtClean="0">
                <a:solidFill>
                  <a:srgbClr val="FF0000"/>
                </a:solidFill>
              </a:rPr>
              <a:t>0.5</a:t>
            </a:r>
            <a:r>
              <a:rPr lang="en-US" sz="1600" dirty="0" smtClean="0"/>
              <a:t>, </a:t>
            </a:r>
            <a:r>
              <a:rPr lang="en-US" sz="1600" dirty="0"/>
              <a:t>0.0, </a:t>
            </a:r>
            <a:r>
              <a:rPr lang="en-US" sz="1600" dirty="0" smtClean="0"/>
              <a:t>0.3]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6741"/>
          <a:stretch/>
        </p:blipFill>
        <p:spPr>
          <a:xfrm>
            <a:off x="0" y="5181600"/>
            <a:ext cx="6620065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400"/>
          <a:stretch/>
        </p:blipFill>
        <p:spPr>
          <a:xfrm>
            <a:off x="0" y="1783800"/>
            <a:ext cx="6674950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8058"/>
          <a:stretch/>
        </p:blipFill>
        <p:spPr>
          <a:xfrm>
            <a:off x="0" y="0"/>
            <a:ext cx="6731561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400"/>
          <a:stretch/>
        </p:blipFill>
        <p:spPr>
          <a:xfrm>
            <a:off x="0" y="3505200"/>
            <a:ext cx="6674950" cy="1645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= 1</a:t>
            </a:r>
          </a:p>
          <a:p>
            <a:pPr algn="just"/>
            <a:r>
              <a:rPr lang="en-US" sz="1600" dirty="0" smtClean="0"/>
              <a:t>Phase of the funnel is different from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2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293"/>
          <a:stretch/>
        </p:blipFill>
        <p:spPr>
          <a:xfrm>
            <a:off x="0" y="0"/>
            <a:ext cx="6793778" cy="164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293"/>
          <a:stretch/>
        </p:blipFill>
        <p:spPr>
          <a:xfrm>
            <a:off x="0" y="1750262"/>
            <a:ext cx="6793778" cy="1645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4293"/>
          <a:stretch/>
        </p:blipFill>
        <p:spPr>
          <a:xfrm>
            <a:off x="0" y="3500525"/>
            <a:ext cx="6793778" cy="164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293"/>
          <a:stretch/>
        </p:blipFill>
        <p:spPr>
          <a:xfrm>
            <a:off x="0" y="5145725"/>
            <a:ext cx="6793778" cy="1645200"/>
          </a:xfrm>
          <a:prstGeom prst="rect">
            <a:avLst/>
          </a:prstGeom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</a:t>
            </a:r>
            <a:r>
              <a:rPr lang="sv-SE" sz="1600" dirty="0" smtClean="0"/>
              <a:t>120°]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0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290505" y="1524000"/>
            <a:ext cx="281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relatively low </a:t>
            </a:r>
          </a:p>
          <a:p>
            <a:pPr algn="just"/>
            <a:r>
              <a:rPr lang="en-US" sz="1600" dirty="0" smtClean="0"/>
              <a:t>phase is very close to the average excitation phase.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It means that there is energy transfer process in the system (et shows how much it is), but the energy does not go to one specific emitter.</a:t>
            </a:r>
          </a:p>
        </p:txBody>
      </p:sp>
      <p:cxnSp>
        <p:nvCxnSpPr>
          <p:cNvPr id="10" name="直接箭头连接符 15"/>
          <p:cNvCxnSpPr/>
          <p:nvPr/>
        </p:nvCxnSpPr>
        <p:spPr>
          <a:xfrm>
            <a:off x="6888394" y="4509683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7"/>
          <p:cNvCxnSpPr/>
          <p:nvPr/>
        </p:nvCxnSpPr>
        <p:spPr>
          <a:xfrm rot="-3600000">
            <a:off x="6910743" y="4509683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0"/>
          <p:cNvSpPr txBox="1"/>
          <p:nvPr/>
        </p:nvSpPr>
        <p:spPr>
          <a:xfrm>
            <a:off x="6610046" y="4049925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3" name="矩形 22"/>
          <p:cNvSpPr/>
          <p:nvPr/>
        </p:nvSpPr>
        <p:spPr>
          <a:xfrm>
            <a:off x="7269333" y="455288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4" name="弧形 23"/>
          <p:cNvSpPr/>
          <p:nvPr/>
        </p:nvSpPr>
        <p:spPr>
          <a:xfrm flipH="1">
            <a:off x="7180364" y="4301142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5"/>
          <p:cNvCxnSpPr/>
          <p:nvPr/>
        </p:nvCxnSpPr>
        <p:spPr>
          <a:xfrm>
            <a:off x="6971187" y="5880055"/>
            <a:ext cx="902422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7"/>
          <p:cNvCxnSpPr/>
          <p:nvPr/>
        </p:nvCxnSpPr>
        <p:spPr>
          <a:xfrm rot="-3600000">
            <a:off x="6993536" y="5880055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20"/>
          <p:cNvSpPr txBox="1"/>
          <p:nvPr/>
        </p:nvSpPr>
        <p:spPr>
          <a:xfrm>
            <a:off x="6675991" y="537816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7372094" y="589805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120</a:t>
            </a:r>
            <a:r>
              <a:rPr lang="sv-SE" sz="1600" dirty="0"/>
              <a:t>°</a:t>
            </a:r>
            <a:endParaRPr lang="en-US" sz="1600" dirty="0"/>
          </a:p>
        </p:txBody>
      </p:sp>
      <p:sp>
        <p:nvSpPr>
          <p:cNvPr id="19" name="弧形 18"/>
          <p:cNvSpPr/>
          <p:nvPr/>
        </p:nvSpPr>
        <p:spPr>
          <a:xfrm flipH="1">
            <a:off x="7239000" y="5638800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4" y="1176023"/>
            <a:ext cx="609685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009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194"/>
          <a:stretch/>
        </p:blipFill>
        <p:spPr>
          <a:xfrm>
            <a:off x="-1" y="5212800"/>
            <a:ext cx="6658891" cy="164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861"/>
          <a:stretch/>
        </p:blipFill>
        <p:spPr>
          <a:xfrm>
            <a:off x="-1" y="3612600"/>
            <a:ext cx="6713777" cy="16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7529"/>
          <a:stretch/>
        </p:blipFill>
        <p:spPr>
          <a:xfrm>
            <a:off x="-1" y="1828800"/>
            <a:ext cx="6770387" cy="164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l="8195"/>
          <a:stretch/>
        </p:blipFill>
        <p:spPr>
          <a:xfrm>
            <a:off x="0" y="0"/>
            <a:ext cx="6828804" cy="1645200"/>
          </a:xfrm>
          <a:prstGeom prst="rect">
            <a:avLst/>
          </a:prstGeom>
        </p:spPr>
      </p:pic>
      <p:sp>
        <p:nvSpPr>
          <p:cNvPr id="9" name="Rectangle 19"/>
          <p:cNvSpPr/>
          <p:nvPr/>
        </p:nvSpPr>
        <p:spPr>
          <a:xfrm>
            <a:off x="6716697" y="154019"/>
            <a:ext cx="1608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3</a:t>
            </a:r>
            <a:r>
              <a:rPr lang="sv-SE" sz="1600" dirty="0" smtClean="0"/>
              <a:t>0°, 60°, 90</a:t>
            </a:r>
            <a:r>
              <a:rPr lang="sv-SE" sz="1600" dirty="0"/>
              <a:t>°</a:t>
            </a:r>
            <a:r>
              <a:rPr lang="sv-SE" sz="1600" dirty="0" smtClean="0"/>
              <a:t>]</a:t>
            </a:r>
            <a:endParaRPr 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6713776" y="600405"/>
            <a:ext cx="1752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[0.8, 0.2,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0.4, 0.6, 0.0, 0.0],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0.5, 0.5],</a:t>
            </a:r>
          </a:p>
          <a:p>
            <a:r>
              <a:rPr lang="en-US" sz="1600" dirty="0" smtClean="0"/>
              <a:t>[</a:t>
            </a:r>
            <a:r>
              <a:rPr lang="en-US" sz="1600" dirty="0"/>
              <a:t>0.0, 0.0, 0.2, 0.8]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200" y="198120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M is low</a:t>
            </a:r>
          </a:p>
          <a:p>
            <a:pPr algn="just"/>
            <a:r>
              <a:rPr lang="en-US" sz="1600" dirty="0" smtClean="0"/>
              <a:t>Phase of the funnel is close to the averaged excitation phase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65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6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152400"/>
            <a:ext cx="523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systems with different </a:t>
            </a:r>
            <a:r>
              <a:rPr lang="en-US" dirty="0" smtClean="0">
                <a:solidFill>
                  <a:srgbClr val="0070C0"/>
                </a:solidFill>
              </a:rPr>
              <a:t>excitation polarization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9600" y="990600"/>
            <a:ext cx="13716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52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243840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P2</a:t>
            </a:r>
            <a:endParaRPr lang="en-US" dirty="0"/>
          </a:p>
        </p:txBody>
      </p:sp>
      <p:cxnSp>
        <p:nvCxnSpPr>
          <p:cNvPr id="7" name="直接箭头连接符 5"/>
          <p:cNvCxnSpPr/>
          <p:nvPr/>
        </p:nvCxnSpPr>
        <p:spPr>
          <a:xfrm>
            <a:off x="3505200" y="2133600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6"/>
          <p:cNvSpPr txBox="1"/>
          <p:nvPr/>
        </p:nvSpPr>
        <p:spPr>
          <a:xfrm>
            <a:off x="3818792" y="1934252"/>
            <a:ext cx="5325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115287" y="193137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150°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66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et_1 </a:t>
            </a:r>
            <a:r>
              <a:rPr lang="sv-SE" dirty="0"/>
              <a:t>= 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48200" y="2895600"/>
            <a:ext cx="99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et_2 </a:t>
            </a:r>
            <a:r>
              <a:rPr lang="sv-SE" dirty="0"/>
              <a:t>= 1 </a:t>
            </a:r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352800" y="1229960"/>
            <a:ext cx="637648" cy="629321"/>
            <a:chOff x="1066800" y="4053547"/>
            <a:chExt cx="929347" cy="91720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 rot="5400000">
            <a:off x="4800600" y="1219200"/>
            <a:ext cx="637648" cy="629321"/>
            <a:chOff x="1066800" y="4053547"/>
            <a:chExt cx="929347" cy="91720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1066800" y="4513556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-1800000">
              <a:off x="1081747" y="4504678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-3600000">
              <a:off x="1066800" y="4510747"/>
              <a:ext cx="914400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arrow"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箭头连接符 5"/>
          <p:cNvCxnSpPr/>
          <p:nvPr/>
        </p:nvCxnSpPr>
        <p:spPr>
          <a:xfrm rot="-9000000">
            <a:off x="4852685" y="2127736"/>
            <a:ext cx="3600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3800" y="3657600"/>
            <a:ext cx="144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ms</a:t>
            </a:r>
            <a:r>
              <a:rPr lang="en-US" dirty="0" smtClean="0"/>
              <a:t> = P1 + P2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572000"/>
            <a:ext cx="922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The model does not work when both excitation and emission polarization are different.</a:t>
            </a:r>
          </a:p>
          <a:p>
            <a:r>
              <a:rPr lang="sv-SE" dirty="0">
                <a:solidFill>
                  <a:srgbClr val="FF0000"/>
                </a:solidFill>
              </a:rPr>
              <a:t>That is why the following system does not work, because the excitation </a:t>
            </a:r>
            <a:r>
              <a:rPr lang="sv-SE" dirty="0" smtClean="0">
                <a:solidFill>
                  <a:srgbClr val="FF0000"/>
                </a:solidFill>
              </a:rPr>
              <a:t>and emission polarization are </a:t>
            </a:r>
            <a:r>
              <a:rPr lang="sv-SE" dirty="0">
                <a:solidFill>
                  <a:srgbClr val="FF0000"/>
                </a:solidFill>
              </a:rPr>
              <a:t>different</a:t>
            </a:r>
            <a:r>
              <a:rPr lang="sv-SE" dirty="0" smtClean="0">
                <a:solidFill>
                  <a:srgbClr val="FF0000"/>
                </a:solidFill>
              </a:rPr>
              <a:t>.</a:t>
            </a:r>
          </a:p>
          <a:p>
            <a:endParaRPr lang="sv-SE" dirty="0">
              <a:solidFill>
                <a:srgbClr val="FF0000"/>
              </a:solidFill>
            </a:endParaRPr>
          </a:p>
          <a:p>
            <a:endParaRPr lang="sv-SE" dirty="0" smtClean="0">
              <a:solidFill>
                <a:srgbClr val="FF0000"/>
              </a:solidFill>
            </a:endParaRPr>
          </a:p>
          <a:p>
            <a:r>
              <a:rPr lang="sv-SE" dirty="0" smtClean="0">
                <a:solidFill>
                  <a:srgbClr val="FF0000"/>
                </a:solidFill>
              </a:rPr>
              <a:t>Set a criterion to judge if SFA work or not.</a:t>
            </a:r>
            <a:endParaRPr lang="sv-SE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657600" y="5413076"/>
            <a:ext cx="457200" cy="457200"/>
            <a:chOff x="5562600" y="685800"/>
            <a:chExt cx="457200" cy="457200"/>
          </a:xfrm>
        </p:grpSpPr>
        <p:cxnSp>
          <p:nvCxnSpPr>
            <p:cNvPr id="28" name="Straight Arrow Connector 4"/>
            <p:cNvCxnSpPr/>
            <p:nvPr/>
          </p:nvCxnSpPr>
          <p:spPr>
            <a:xfrm flipV="1">
              <a:off x="6019800" y="685800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9"/>
            <p:cNvCxnSpPr/>
            <p:nvPr/>
          </p:nvCxnSpPr>
          <p:spPr>
            <a:xfrm rot="16200000" flipV="1">
              <a:off x="5791200" y="914400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72000" y="5410200"/>
            <a:ext cx="457200" cy="460076"/>
            <a:chOff x="7239000" y="369332"/>
            <a:chExt cx="457200" cy="460076"/>
          </a:xfrm>
        </p:grpSpPr>
        <p:cxnSp>
          <p:nvCxnSpPr>
            <p:cNvPr id="31" name="Straight Arrow Connector 10"/>
            <p:cNvCxnSpPr/>
            <p:nvPr/>
          </p:nvCxnSpPr>
          <p:spPr>
            <a:xfrm rot="16200000" flipV="1">
              <a:off x="7467600" y="140732"/>
              <a:ext cx="0" cy="457200"/>
            </a:xfrm>
            <a:prstGeom prst="straightConnector1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1"/>
            <p:cNvCxnSpPr/>
            <p:nvPr/>
          </p:nvCxnSpPr>
          <p:spPr>
            <a:xfrm rot="10800000" flipV="1">
              <a:off x="7687408" y="372208"/>
              <a:ext cx="0" cy="4572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50824" r="67388" b="41776"/>
          <a:stretch/>
        </p:blipFill>
        <p:spPr bwMode="auto">
          <a:xfrm>
            <a:off x="990600" y="3962400"/>
            <a:ext cx="7342180" cy="7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0" y="1219200"/>
            <a:ext cx="19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more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381000" y="381000"/>
            <a:ext cx="685800" cy="685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57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0" y="29308"/>
            <a:ext cx="3883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 smtClean="0"/>
              <a:t>nReplicates</a:t>
            </a:r>
            <a:r>
              <a:rPr lang="en-US" sz="1600" dirty="0"/>
              <a:t> </a:t>
            </a:r>
            <a:r>
              <a:rPr lang="sv-SE" sz="1600" dirty="0" smtClean="0"/>
              <a:t>= 50</a:t>
            </a:r>
          </a:p>
          <a:p>
            <a:pPr algn="just"/>
            <a:r>
              <a:rPr lang="sv-SE" sz="1600" dirty="0"/>
              <a:t>N is the number of </a:t>
            </a:r>
            <a:r>
              <a:rPr lang="sv-SE" sz="1600" dirty="0" smtClean="0"/>
              <a:t>systems</a:t>
            </a:r>
          </a:p>
          <a:p>
            <a:pPr algn="just"/>
            <a:r>
              <a:rPr lang="sv-SE" sz="1600" dirty="0" smtClean="0"/>
              <a:t>In each system, there are two dipoles, and the angle between them is 30 degree.</a:t>
            </a:r>
          </a:p>
          <a:p>
            <a:pPr algn="just"/>
            <a:endParaRPr lang="sv-SE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sv-SE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2272802" cy="502958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15"/>
          <p:cNvCxnSpPr/>
          <p:nvPr/>
        </p:nvCxnSpPr>
        <p:spPr>
          <a:xfrm>
            <a:off x="4931898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7"/>
          <p:cNvCxnSpPr/>
          <p:nvPr/>
        </p:nvCxnSpPr>
        <p:spPr>
          <a:xfrm rot="-1800000">
            <a:off x="4954247" y="612440"/>
            <a:ext cx="902422" cy="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med"/>
            <a:tailEnd type="triangle" w="lg" len="med"/>
          </a:ln>
          <a:effectLst>
            <a:glow rad="50800">
              <a:srgbClr val="FF0000"/>
            </a:glow>
            <a:outerShdw sx="1000" sy="1000" algn="ctr" rotWithShape="0">
              <a:srgbClr val="000000"/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5969363" y="30480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100%</a:t>
            </a:r>
            <a:endParaRPr lang="en-US" sz="1600" dirty="0"/>
          </a:p>
        </p:txBody>
      </p:sp>
      <p:sp>
        <p:nvSpPr>
          <p:cNvPr id="12" name="矩形 22"/>
          <p:cNvSpPr/>
          <p:nvPr/>
        </p:nvSpPr>
        <p:spPr>
          <a:xfrm>
            <a:off x="4587046" y="567999"/>
            <a:ext cx="461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/>
              <a:t>30°</a:t>
            </a:r>
            <a:endParaRPr lang="en-US" sz="1600" dirty="0"/>
          </a:p>
        </p:txBody>
      </p:sp>
      <p:sp>
        <p:nvSpPr>
          <p:cNvPr id="13" name="弧形 23"/>
          <p:cNvSpPr/>
          <p:nvPr/>
        </p:nvSpPr>
        <p:spPr>
          <a:xfrm>
            <a:off x="5669063" y="461736"/>
            <a:ext cx="248056" cy="242746"/>
          </a:xfrm>
          <a:prstGeom prst="arc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 rot="20204563">
            <a:off x="1447800" y="2336994"/>
            <a:ext cx="1118296" cy="428074"/>
            <a:chOff x="6475941" y="1370433"/>
            <a:chExt cx="1118296" cy="428074"/>
          </a:xfrm>
        </p:grpSpPr>
        <p:cxnSp>
          <p:nvCxnSpPr>
            <p:cNvPr id="1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/>
          <p:cNvSpPr/>
          <p:nvPr/>
        </p:nvSpPr>
        <p:spPr>
          <a:xfrm>
            <a:off x="6731363" y="609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236636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1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600" y="389400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2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71600" y="3864636"/>
            <a:ext cx="1118296" cy="428074"/>
            <a:chOff x="6475941" y="1370433"/>
            <a:chExt cx="1118296" cy="428074"/>
          </a:xfrm>
        </p:grpSpPr>
        <p:cxnSp>
          <p:nvCxnSpPr>
            <p:cNvPr id="2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4105952">
            <a:off x="3045845" y="3864636"/>
            <a:ext cx="1118296" cy="428074"/>
            <a:chOff x="6475941" y="1370433"/>
            <a:chExt cx="1118296" cy="428074"/>
          </a:xfrm>
        </p:grpSpPr>
        <p:cxnSp>
          <p:nvCxnSpPr>
            <p:cNvPr id="2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28600" y="542569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N = 4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 rot="19489009">
            <a:off x="1447798" y="5396322"/>
            <a:ext cx="1118296" cy="428074"/>
            <a:chOff x="6475941" y="1370433"/>
            <a:chExt cx="1118296" cy="428074"/>
          </a:xfrm>
        </p:grpSpPr>
        <p:cxnSp>
          <p:nvCxnSpPr>
            <p:cNvPr id="33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11703281">
            <a:off x="3122043" y="5396322"/>
            <a:ext cx="1118296" cy="428074"/>
            <a:chOff x="6475941" y="1370433"/>
            <a:chExt cx="1118296" cy="428074"/>
          </a:xfrm>
        </p:grpSpPr>
        <p:cxnSp>
          <p:nvCxnSpPr>
            <p:cNvPr id="36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7757878">
            <a:off x="4913625" y="5396322"/>
            <a:ext cx="1118296" cy="428074"/>
            <a:chOff x="6475941" y="1370433"/>
            <a:chExt cx="1118296" cy="428074"/>
          </a:xfrm>
        </p:grpSpPr>
        <p:cxnSp>
          <p:nvCxnSpPr>
            <p:cNvPr id="39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10009679">
            <a:off x="6587265" y="5396322"/>
            <a:ext cx="1118296" cy="428074"/>
            <a:chOff x="6475941" y="1370433"/>
            <a:chExt cx="1118296" cy="428074"/>
          </a:xfrm>
        </p:grpSpPr>
        <p:cxnSp>
          <p:nvCxnSpPr>
            <p:cNvPr id="42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68504" y="408959"/>
            <a:ext cx="1118296" cy="428074"/>
            <a:chOff x="6475941" y="1370433"/>
            <a:chExt cx="1118296" cy="428074"/>
          </a:xfrm>
        </p:grpSpPr>
        <p:cxnSp>
          <p:nvCxnSpPr>
            <p:cNvPr id="45" name="直接箭头连接符 26"/>
            <p:cNvCxnSpPr/>
            <p:nvPr/>
          </p:nvCxnSpPr>
          <p:spPr>
            <a:xfrm rot="-1800000">
              <a:off x="6542127" y="1573758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31"/>
            <p:cNvSpPr/>
            <p:nvPr/>
          </p:nvSpPr>
          <p:spPr>
            <a:xfrm rot="20788331">
              <a:off x="6475941" y="1370433"/>
              <a:ext cx="1118296" cy="4280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05400" y="10668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A molecule have anisotropy absorption. After et, all the light emit from one polarized chromophore (M = 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4811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7970"/>
          <a:stretch/>
        </p:blipFill>
        <p:spPr bwMode="auto">
          <a:xfrm>
            <a:off x="76199" y="1600200"/>
            <a:ext cx="8991601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39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9718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105400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7406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621" y="697468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8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29718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16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5105400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44958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22860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2" y="76200"/>
            <a:ext cx="781145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621" y="697468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64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9718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128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105400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N = 256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871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81000"/>
            <a:ext cx="19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Angle 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3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1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17894" r="53072"/>
          <a:stretch/>
        </p:blipFill>
        <p:spPr>
          <a:xfrm>
            <a:off x="389954" y="5486400"/>
            <a:ext cx="1758821" cy="140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18738" r="53230"/>
          <a:stretch/>
        </p:blipFill>
        <p:spPr>
          <a:xfrm>
            <a:off x="422093" y="4082400"/>
            <a:ext cx="1698171" cy="140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/>
          <a:srcRect l="18664" r="53571"/>
          <a:stretch/>
        </p:blipFill>
        <p:spPr>
          <a:xfrm>
            <a:off x="409091" y="2710800"/>
            <a:ext cx="1682000" cy="1404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8864" r="51352"/>
          <a:stretch/>
        </p:blipFill>
        <p:spPr>
          <a:xfrm>
            <a:off x="415200" y="1339200"/>
            <a:ext cx="1804313" cy="1404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18624" r="51716"/>
          <a:stretch/>
        </p:blipFill>
        <p:spPr>
          <a:xfrm>
            <a:off x="381000" y="0"/>
            <a:ext cx="1796726" cy="140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sv-SE" dirty="0" smtClean="0"/>
                  <a:t>Plot angle – et in a large system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/>
                  <a:t>nReplicate = 50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 smtClean="0"/>
                  <a:t>N (number of molecules) = 100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 smtClean="0">
                    <a:solidFill>
                      <a:schemeClr val="tx1"/>
                    </a:solidFill>
                  </a:rPr>
                  <a:t>+ and 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endParaRPr lang="en-US" sz="1400" dirty="0" smtClean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b="1" dirty="0">
                    <a:solidFill>
                      <a:schemeClr val="tx1"/>
                    </a:solidFill>
                  </a:rPr>
                  <a:t>fix the M_f &lt;</a:t>
                </a:r>
                <a:r>
                  <a:rPr lang="sv-SE" sz="1400" b="1" dirty="0" smtClean="0">
                    <a:solidFill>
                      <a:schemeClr val="tx1"/>
                    </a:solidFill>
                  </a:rPr>
                  <a:t> 0.1</a:t>
                </a:r>
                <a:endParaRPr lang="sv-SE" sz="1400" b="1" dirty="0">
                  <a:solidFill>
                    <a:srgbClr val="FF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sv-SE" sz="1400" dirty="0"/>
                  <a:t>A molecule have independent polarized absorber (M = 1) and emitter (M = 1).  100% energy transfer from absorber to emitter. </a:t>
                </a:r>
                <a:endParaRPr lang="en-US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26" y="92327"/>
                <a:ext cx="4305508" cy="2062103"/>
              </a:xfrm>
              <a:prstGeom prst="rect">
                <a:avLst/>
              </a:prstGeom>
              <a:blipFill rotWithShape="0">
                <a:blip r:embed="rId7"/>
                <a:stretch>
                  <a:fillRect l="-1133" t="-1479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/>
          <p:cNvGrpSpPr/>
          <p:nvPr/>
        </p:nvGrpSpPr>
        <p:grpSpPr>
          <a:xfrm>
            <a:off x="7467600" y="263003"/>
            <a:ext cx="1295390" cy="821401"/>
            <a:chOff x="3852127" y="402600"/>
            <a:chExt cx="1295390" cy="821401"/>
          </a:xfrm>
        </p:grpSpPr>
        <p:cxnSp>
          <p:nvCxnSpPr>
            <p:cNvPr id="3" name="直接箭头连接符 15"/>
            <p:cNvCxnSpPr/>
            <p:nvPr/>
          </p:nvCxnSpPr>
          <p:spPr>
            <a:xfrm>
              <a:off x="4116842" y="922041"/>
              <a:ext cx="902422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17"/>
            <p:cNvCxnSpPr/>
            <p:nvPr/>
          </p:nvCxnSpPr>
          <p:spPr>
            <a:xfrm rot="-1800000">
              <a:off x="4139191" y="922041"/>
              <a:ext cx="9024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med"/>
              <a:tailEnd type="triangle" w="lg" len="med"/>
            </a:ln>
            <a:effectLst>
              <a:glow>
                <a:srgbClr val="FF0000"/>
              </a:glow>
              <a:outerShdw sx="1000" sy="1000" algn="ctr" rotWithShape="0">
                <a:srgbClr val="000000"/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20"/>
            <p:cNvSpPr txBox="1"/>
            <p:nvPr/>
          </p:nvSpPr>
          <p:spPr>
            <a:xfrm>
              <a:off x="4560497" y="402600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100%</a:t>
              </a:r>
              <a:endParaRPr lang="en-US" sz="1400" dirty="0"/>
            </a:p>
          </p:txBody>
        </p:sp>
        <p:sp>
          <p:nvSpPr>
            <p:cNvPr id="6" name="弧形 23"/>
            <p:cNvSpPr/>
            <p:nvPr/>
          </p:nvSpPr>
          <p:spPr>
            <a:xfrm>
              <a:off x="4854007" y="771337"/>
              <a:ext cx="248056" cy="242746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8"/>
                <p:cNvSpPr/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127" y="916224"/>
                  <a:ext cx="32412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96241"/>
              </p:ext>
            </p:extLst>
          </p:nvPr>
        </p:nvGraphicFramePr>
        <p:xfrm>
          <a:off x="2421861" y="577660"/>
          <a:ext cx="18288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β</a:t>
                      </a:r>
                      <a:endParaRPr lang="el-G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et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residue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0.243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0.037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70°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90°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0.074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100°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110°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120°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0.036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130°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0.014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0.828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150°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0.502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160°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0.249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170°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0.068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rgbClr val="FF0000"/>
                          </a:solidFill>
                          <a:effectLst/>
                        </a:rPr>
                        <a:t>180°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91371" y="51981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686" y="1846653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686" y="3212068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80°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50" y="4548511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140°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6003734"/>
            <a:ext cx="519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400" dirty="0"/>
              <a:t>170°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792" y="5274503"/>
                <a:ext cx="2061654" cy="4322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72" y="5807903"/>
                <a:ext cx="1131142" cy="408317"/>
              </a:xfrm>
              <a:prstGeom prst="rect">
                <a:avLst/>
              </a:prstGeom>
              <a:blipFill rotWithShape="0">
                <a:blip r:embed="rId10"/>
                <a:stretch>
                  <a:fillRect l="-1613" t="-1493" r="-107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745244" y="4856288"/>
            <a:ext cx="13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et</a:t>
            </a:r>
            <a:endParaRPr 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844698" y="198386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Funnel 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226" y="2335614"/>
            <a:ext cx="4383948" cy="32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23701" y="5755620"/>
            <a:ext cx="1659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Can we use this </a:t>
            </a:r>
            <a:r>
              <a:rPr lang="en-US" sz="1400" dirty="0" smtClean="0"/>
              <a:t>eq. </a:t>
            </a:r>
            <a:r>
              <a:rPr lang="en-US" sz="1400" dirty="0" smtClean="0"/>
              <a:t>here</a:t>
            </a:r>
            <a:r>
              <a:rPr lang="sv-SE" sz="1400" dirty="0" smtClean="0"/>
              <a:t>? The situation is sligtly different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47899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79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0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38" y="763198"/>
                <a:ext cx="2344937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0.2 * 2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77000" y="27432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v-SE" sz="1600" dirty="0" smtClean="0"/>
              <a:t>Even the ex and em polarization are the same, there still could be et in the system. And our model can extract the et coefficient as an indication.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0.3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172325" y="2162175"/>
            <a:ext cx="1156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et </a:t>
            </a:r>
            <a:r>
              <a:rPr lang="sv-SE" sz="1600" dirty="0" smtClean="0"/>
              <a:t>= 0.5 * 2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6"/>
              <p:cNvSpPr/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7960"/>
              </a:xfrm>
              <a:prstGeom prst="rect">
                <a:avLst/>
              </a:prstGeom>
              <a:blipFill rotWithShape="1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6242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45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17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355"/>
            <a:ext cx="7030312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/>
          <p:nvPr/>
        </p:nvSpPr>
        <p:spPr>
          <a:xfrm>
            <a:off x="7219142" y="20567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/>
              <a:t>[0</a:t>
            </a:r>
            <a:r>
              <a:rPr lang="sv-SE" sz="1600" dirty="0"/>
              <a:t>°, 6</a:t>
            </a:r>
            <a:r>
              <a:rPr lang="sv-SE" sz="1600" dirty="0" smtClean="0"/>
              <a:t>0°]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6"/>
              <p:cNvSpPr/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04" y="763198"/>
                <a:ext cx="2272802" cy="502958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612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0580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24" y="3657600"/>
            <a:ext cx="164627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Generally SFA3 can work for two dipole system</a:t>
            </a:r>
            <a:r>
              <a:rPr lang="sv-SE" dirty="0" smtClean="0"/>
              <a:t>.</a:t>
            </a:r>
            <a:endParaRPr lang="sv-SE" b="1" dirty="0" smtClean="0"/>
          </a:p>
          <a:p>
            <a:endParaRPr lang="sv-SE" b="1" dirty="0"/>
          </a:p>
          <a:p>
            <a:r>
              <a:rPr lang="sv-SE" b="1" dirty="0" smtClean="0"/>
              <a:t>SFA3 does not work when energy transfer from 0 to 90, 30 to 120, or 45 to 135. (as long as the angles are 90 degrees different)</a:t>
            </a:r>
            <a:endParaRPr lang="sv-SE" b="1" dirty="0"/>
          </a:p>
          <a:p>
            <a:r>
              <a:rPr lang="sv-SE" dirty="0" smtClean="0"/>
              <a:t>2D portrais is completely mismatch and the phase is always 90 degree off.</a:t>
            </a:r>
          </a:p>
          <a:p>
            <a:endParaRPr lang="sv-SE" dirty="0"/>
          </a:p>
          <a:p>
            <a:r>
              <a:rPr lang="sv-SE" dirty="0" smtClean="0"/>
              <a:t>But SFAS works when energy transfer from 90 to 0, 135 to 45. </a:t>
            </a:r>
          </a:p>
          <a:p>
            <a:endParaRPr lang="sv-SE" dirty="0"/>
          </a:p>
          <a:p>
            <a:r>
              <a:rPr lang="sv-SE" dirty="0" smtClean="0"/>
              <a:t>Does it mean something or just a bug in the system?</a:t>
            </a:r>
          </a:p>
          <a:p>
            <a:endParaRPr lang="sv-SE" dirty="0" smtClean="0"/>
          </a:p>
          <a:p>
            <a:r>
              <a:rPr lang="sv-SE" dirty="0" smtClean="0">
                <a:solidFill>
                  <a:srgbClr val="FF0000"/>
                </a:solidFill>
              </a:rPr>
              <a:t>It is a bug in the system!!!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The key point is how to set </a:t>
            </a:r>
            <a:r>
              <a:rPr lang="sv-SE" b="1" dirty="0" smtClean="0">
                <a:solidFill>
                  <a:srgbClr val="FF0000"/>
                </a:solidFill>
              </a:rPr>
              <a:t>the ininitial value of excitation phase when the Mex = 0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Correct the program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Collection_of_functions.py</a:t>
            </a:r>
          </a:p>
          <a:p>
            <a:r>
              <a:rPr lang="sv-SE" dirty="0" smtClean="0">
                <a:solidFill>
                  <a:srgbClr val="FF0000"/>
                </a:solidFill>
              </a:rPr>
              <a:t>Def compute_ex_em_modulation_phase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44958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M_ex</a:t>
            </a:r>
            <a:r>
              <a:rPr lang="en-US" sz="1600" dirty="0"/>
              <a:t> = 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-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))/(</a:t>
            </a:r>
            <a:r>
              <a:rPr lang="en-US" sz="1600" dirty="0" err="1"/>
              <a:t>np.amax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+ </a:t>
            </a:r>
            <a:r>
              <a:rPr lang="en-US" sz="1600" dirty="0" err="1"/>
              <a:t>np.amin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if </a:t>
            </a:r>
            <a:r>
              <a:rPr lang="en-US" sz="1600" dirty="0" err="1"/>
              <a:t>M_ex</a:t>
            </a:r>
            <a:r>
              <a:rPr lang="en-US" sz="1600" dirty="0"/>
              <a:t> &lt; 1e-6: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M_ex</a:t>
            </a:r>
            <a:r>
              <a:rPr lang="en-US" sz="1600" dirty="0" smtClean="0"/>
              <a:t> </a:t>
            </a:r>
            <a:r>
              <a:rPr lang="en-US" sz="1600" dirty="0"/>
              <a:t>= 0.0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np.mean</a:t>
            </a:r>
            <a:r>
              <a:rPr lang="en-US" sz="1600" dirty="0"/>
              <a:t>(theta)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else</a:t>
            </a:r>
            <a:r>
              <a:rPr lang="en-US" sz="1600" dirty="0"/>
              <a:t>:</a:t>
            </a:r>
          </a:p>
          <a:p>
            <a:r>
              <a:rPr lang="en-US" sz="1600" dirty="0"/>
              <a:t>     </a:t>
            </a:r>
            <a:r>
              <a:rPr lang="en-US" sz="1600" dirty="0" err="1" smtClean="0"/>
              <a:t>phase_ex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err="1"/>
              <a:t>np.argmax</a:t>
            </a:r>
            <a:r>
              <a:rPr lang="en-US" sz="1600" dirty="0"/>
              <a:t>(</a:t>
            </a:r>
            <a:r>
              <a:rPr lang="en-US" sz="1600" dirty="0" err="1"/>
              <a:t>I_ex</a:t>
            </a:r>
            <a:r>
              <a:rPr lang="en-US" sz="1600" dirty="0"/>
              <a:t>) * </a:t>
            </a:r>
            <a:r>
              <a:rPr lang="en-US" sz="1600" dirty="0" err="1"/>
              <a:t>np.pi</a:t>
            </a:r>
            <a:r>
              <a:rPr lang="en-US" sz="1600" dirty="0"/>
              <a:t> / 180</a:t>
            </a:r>
          </a:p>
        </p:txBody>
      </p:sp>
    </p:spTree>
    <p:extLst>
      <p:ext uri="{BB962C8B-B14F-4D97-AF65-F5344CB8AC3E}">
        <p14:creationId xmlns:p14="http://schemas.microsoft.com/office/powerpoint/2010/main" val="19302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7772400" y="381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rot="5400000" flipV="1">
            <a:off x="8001000" y="626035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15200" y="1295400"/>
            <a:ext cx="121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0</a:t>
            </a:r>
            <a:r>
              <a:rPr lang="en-US" dirty="0"/>
              <a:t>°, </a:t>
            </a:r>
            <a:r>
              <a:rPr lang="en-US" dirty="0" smtClean="0"/>
              <a:t> 90</a:t>
            </a:r>
            <a:r>
              <a:rPr lang="en-US" dirty="0"/>
              <a:t>°</a:t>
            </a:r>
          </a:p>
          <a:p>
            <a:r>
              <a:rPr lang="en-US" dirty="0" smtClean="0"/>
              <a:t>[0.2,  0.8 </a:t>
            </a:r>
          </a:p>
          <a:p>
            <a:r>
              <a:rPr lang="en-US" dirty="0"/>
              <a:t> </a:t>
            </a:r>
            <a:r>
              <a:rPr lang="en-US" dirty="0" smtClean="0"/>
              <a:t>0.0,  1.0]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76200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90°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05800" y="685800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0°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3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2080"/>
            <a:ext cx="703031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7696200" y="381000"/>
            <a:ext cx="533400" cy="381000"/>
          </a:xfrm>
          <a:prstGeom prst="arc">
            <a:avLst/>
          </a:prstGeom>
          <a:ln w="1905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400" y="762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80%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8455" y="2983523"/>
            <a:ext cx="233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SFA3 mathematically does not work.</a:t>
            </a:r>
          </a:p>
          <a:p>
            <a:pPr algn="just"/>
            <a:endParaRPr lang="en-US" sz="1200" dirty="0"/>
          </a:p>
          <a:p>
            <a:pPr algn="just"/>
            <a:r>
              <a:rPr lang="sv-SE" sz="1200" dirty="0" smtClean="0"/>
              <a:t>et = 0.8 makes sense, but the phase of funnel should not be at 0 degree.</a:t>
            </a:r>
          </a:p>
          <a:p>
            <a:pPr algn="just"/>
            <a:endParaRPr lang="sv-SE" sz="1200" dirty="0"/>
          </a:p>
          <a:p>
            <a:pPr algn="just"/>
            <a:r>
              <a:rPr lang="sv-SE" sz="1200" dirty="0" smtClean="0"/>
              <a:t>And the more energy transfer from 0 to 90, the higher the residue will be. </a:t>
            </a:r>
          </a:p>
          <a:p>
            <a:pPr algn="just"/>
            <a:endParaRPr lang="sv-SE" sz="1200" dirty="0"/>
          </a:p>
          <a:p>
            <a:pPr algn="just"/>
            <a:endParaRPr lang="sv-SE" sz="1200" dirty="0"/>
          </a:p>
          <a:p>
            <a:pPr algn="just"/>
            <a:endParaRPr lang="sv-SE" sz="1200" dirty="0" smtClean="0"/>
          </a:p>
        </p:txBody>
      </p:sp>
    </p:spTree>
    <p:extLst>
      <p:ext uri="{BB962C8B-B14F-4D97-AF65-F5344CB8AC3E}">
        <p14:creationId xmlns:p14="http://schemas.microsoft.com/office/powerpoint/2010/main" val="34585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12094</TotalTime>
  <Words>4591</Words>
  <Application>Microsoft Office PowerPoint</Application>
  <PresentationFormat>全屏显示(4:3)</PresentationFormat>
  <Paragraphs>1148</Paragraphs>
  <Slides>175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80" baseType="lpstr">
      <vt:lpstr>宋体</vt:lpstr>
      <vt:lpstr>Arial</vt:lpstr>
      <vt:lpstr>Calibri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Juanzi</dc:creator>
  <cp:lastModifiedBy>sjz</cp:lastModifiedBy>
  <cp:revision>529</cp:revision>
  <dcterms:created xsi:type="dcterms:W3CDTF">2006-08-16T00:00:00Z</dcterms:created>
  <dcterms:modified xsi:type="dcterms:W3CDTF">2020-09-08T14:06:35Z</dcterms:modified>
</cp:coreProperties>
</file>